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50" r:id="rId1"/>
  </p:sldMasterIdLst>
  <p:notesMasterIdLst>
    <p:notesMasterId r:id="rId16"/>
  </p:notesMasterIdLst>
  <p:sldIdLst>
    <p:sldId id="256" r:id="rId2"/>
    <p:sldId id="261" r:id="rId3"/>
    <p:sldId id="274" r:id="rId4"/>
    <p:sldId id="271" r:id="rId5"/>
    <p:sldId id="275" r:id="rId6"/>
    <p:sldId id="273" r:id="rId7"/>
    <p:sldId id="276" r:id="rId8"/>
    <p:sldId id="260" r:id="rId9"/>
    <p:sldId id="279" r:id="rId10"/>
    <p:sldId id="277" r:id="rId11"/>
    <p:sldId id="278" r:id="rId12"/>
    <p:sldId id="280" r:id="rId13"/>
    <p:sldId id="281" r:id="rId14"/>
    <p:sldId id="270"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A8C477-8D06-4654-9EF7-D2506BE4CFC0}" v="14" dt="2025-03-21T06:16:46.8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57" d="100"/>
          <a:sy n="57" d="100"/>
        </p:scale>
        <p:origin x="1238" y="4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nmani R" userId="d9e09baaa608b9d6" providerId="LiveId" clId="{9AA8C477-8D06-4654-9EF7-D2506BE4CFC0}"/>
    <pc:docChg chg="custSel addSld delSld modSld sldOrd">
      <pc:chgData name="kanmani R" userId="d9e09baaa608b9d6" providerId="LiveId" clId="{9AA8C477-8D06-4654-9EF7-D2506BE4CFC0}" dt="2025-03-21T06:16:47.153" v="67" actId="27636"/>
      <pc:docMkLst>
        <pc:docMk/>
      </pc:docMkLst>
      <pc:sldChg chg="modSp mod ord">
        <pc:chgData name="kanmani R" userId="d9e09baaa608b9d6" providerId="LiveId" clId="{9AA8C477-8D06-4654-9EF7-D2506BE4CFC0}" dt="2025-03-21T06:16:47.153" v="67" actId="27636"/>
        <pc:sldMkLst>
          <pc:docMk/>
          <pc:sldMk cId="3737384089" sldId="260"/>
        </pc:sldMkLst>
        <pc:spChg chg="mod">
          <ac:chgData name="kanmani R" userId="d9e09baaa608b9d6" providerId="LiveId" clId="{9AA8C477-8D06-4654-9EF7-D2506BE4CFC0}" dt="2025-03-21T06:16:46.850" v="64"/>
          <ac:spMkLst>
            <pc:docMk/>
            <pc:sldMk cId="3737384089" sldId="260"/>
            <ac:spMk id="2" creationId="{00000000-0000-0000-0000-000000000000}"/>
          </ac:spMkLst>
        </pc:spChg>
        <pc:spChg chg="mod">
          <ac:chgData name="kanmani R" userId="d9e09baaa608b9d6" providerId="LiveId" clId="{9AA8C477-8D06-4654-9EF7-D2506BE4CFC0}" dt="2025-03-21T06:16:47.153" v="67" actId="27636"/>
          <ac:spMkLst>
            <pc:docMk/>
            <pc:sldMk cId="3737384089" sldId="260"/>
            <ac:spMk id="3" creationId="{00000000-0000-0000-0000-000000000000}"/>
          </ac:spMkLst>
        </pc:spChg>
      </pc:sldChg>
      <pc:sldChg chg="modSp mod">
        <pc:chgData name="kanmani R" userId="d9e09baaa608b9d6" providerId="LiveId" clId="{9AA8C477-8D06-4654-9EF7-D2506BE4CFC0}" dt="2025-03-21T06:16:27.176" v="54" actId="27636"/>
        <pc:sldMkLst>
          <pc:docMk/>
          <pc:sldMk cId="4188252134" sldId="261"/>
        </pc:sldMkLst>
        <pc:spChg chg="mod">
          <ac:chgData name="kanmani R" userId="d9e09baaa608b9d6" providerId="LiveId" clId="{9AA8C477-8D06-4654-9EF7-D2506BE4CFC0}" dt="2025-03-21T06:16:27.176" v="54" actId="27636"/>
          <ac:spMkLst>
            <pc:docMk/>
            <pc:sldMk cId="4188252134" sldId="261"/>
            <ac:spMk id="2" creationId="{00000000-0000-0000-0000-000000000000}"/>
          </ac:spMkLst>
        </pc:spChg>
      </pc:sldChg>
      <pc:sldChg chg="modSp mod">
        <pc:chgData name="kanmani R" userId="d9e09baaa608b9d6" providerId="LiveId" clId="{9AA8C477-8D06-4654-9EF7-D2506BE4CFC0}" dt="2025-03-21T06:16:27.298" v="59" actId="27636"/>
        <pc:sldMkLst>
          <pc:docMk/>
          <pc:sldMk cId="2481114954" sldId="270"/>
        </pc:sldMkLst>
        <pc:spChg chg="mod">
          <ac:chgData name="kanmani R" userId="d9e09baaa608b9d6" providerId="LiveId" clId="{9AA8C477-8D06-4654-9EF7-D2506BE4CFC0}" dt="2025-03-21T06:16:27.298" v="59" actId="27636"/>
          <ac:spMkLst>
            <pc:docMk/>
            <pc:sldMk cId="2481114954" sldId="270"/>
            <ac:spMk id="2" creationId="{00000000-0000-0000-0000-000000000000}"/>
          </ac:spMkLst>
        </pc:spChg>
      </pc:sldChg>
      <pc:sldChg chg="modSp mod">
        <pc:chgData name="kanmani R" userId="d9e09baaa608b9d6" providerId="LiveId" clId="{9AA8C477-8D06-4654-9EF7-D2506BE4CFC0}" dt="2025-03-21T06:16:27.268" v="57" actId="27636"/>
        <pc:sldMkLst>
          <pc:docMk/>
          <pc:sldMk cId="2348536534" sldId="273"/>
        </pc:sldMkLst>
        <pc:spChg chg="mod">
          <ac:chgData name="kanmani R" userId="d9e09baaa608b9d6" providerId="LiveId" clId="{9AA8C477-8D06-4654-9EF7-D2506BE4CFC0}" dt="2025-03-21T06:16:27.268" v="57" actId="27636"/>
          <ac:spMkLst>
            <pc:docMk/>
            <pc:sldMk cId="2348536534" sldId="273"/>
            <ac:spMk id="2" creationId="{00000000-0000-0000-0000-000000000000}"/>
          </ac:spMkLst>
        </pc:spChg>
      </pc:sldChg>
      <pc:sldChg chg="modSp mod">
        <pc:chgData name="kanmani R" userId="d9e09baaa608b9d6" providerId="LiveId" clId="{9AA8C477-8D06-4654-9EF7-D2506BE4CFC0}" dt="2025-03-21T06:16:27.179" v="55" actId="27636"/>
        <pc:sldMkLst>
          <pc:docMk/>
          <pc:sldMk cId="4057200574" sldId="274"/>
        </pc:sldMkLst>
        <pc:spChg chg="mod">
          <ac:chgData name="kanmani R" userId="d9e09baaa608b9d6" providerId="LiveId" clId="{9AA8C477-8D06-4654-9EF7-D2506BE4CFC0}" dt="2025-03-21T06:16:27.179" v="55" actId="27636"/>
          <ac:spMkLst>
            <pc:docMk/>
            <pc:sldMk cId="4057200574" sldId="274"/>
            <ac:spMk id="2" creationId="{00000000-0000-0000-0000-000000000000}"/>
          </ac:spMkLst>
        </pc:spChg>
      </pc:sldChg>
      <pc:sldChg chg="modSp mod">
        <pc:chgData name="kanmani R" userId="d9e09baaa608b9d6" providerId="LiveId" clId="{9AA8C477-8D06-4654-9EF7-D2506BE4CFC0}" dt="2025-03-21T06:16:47.078" v="65" actId="27636"/>
        <pc:sldMkLst>
          <pc:docMk/>
          <pc:sldMk cId="1467635516" sldId="275"/>
        </pc:sldMkLst>
        <pc:spChg chg="mod">
          <ac:chgData name="kanmani R" userId="d9e09baaa608b9d6" providerId="LiveId" clId="{9AA8C477-8D06-4654-9EF7-D2506BE4CFC0}" dt="2025-03-21T06:16:27.252" v="56" actId="27636"/>
          <ac:spMkLst>
            <pc:docMk/>
            <pc:sldMk cId="1467635516" sldId="275"/>
            <ac:spMk id="2" creationId="{00000000-0000-0000-0000-000000000000}"/>
          </ac:spMkLst>
        </pc:spChg>
        <pc:spChg chg="mod">
          <ac:chgData name="kanmani R" userId="d9e09baaa608b9d6" providerId="LiveId" clId="{9AA8C477-8D06-4654-9EF7-D2506BE4CFC0}" dt="2025-03-21T06:16:47.078" v="65" actId="27636"/>
          <ac:spMkLst>
            <pc:docMk/>
            <pc:sldMk cId="1467635516" sldId="275"/>
            <ac:spMk id="3" creationId="{00000000-0000-0000-0000-000000000000}"/>
          </ac:spMkLst>
        </pc:spChg>
      </pc:sldChg>
      <pc:sldChg chg="modSp new mod">
        <pc:chgData name="kanmani R" userId="d9e09baaa608b9d6" providerId="LiveId" clId="{9AA8C477-8D06-4654-9EF7-D2506BE4CFC0}" dt="2025-03-21T06:16:47.137" v="66" actId="27636"/>
        <pc:sldMkLst>
          <pc:docMk/>
          <pc:sldMk cId="118954223" sldId="276"/>
        </pc:sldMkLst>
        <pc:spChg chg="mod">
          <ac:chgData name="kanmani R" userId="d9e09baaa608b9d6" providerId="LiveId" clId="{9AA8C477-8D06-4654-9EF7-D2506BE4CFC0}" dt="2025-03-21T06:10:37.506" v="43" actId="1076"/>
          <ac:spMkLst>
            <pc:docMk/>
            <pc:sldMk cId="118954223" sldId="276"/>
            <ac:spMk id="2" creationId="{D6B6614B-8D0D-1FDC-1ECB-01428D233022}"/>
          </ac:spMkLst>
        </pc:spChg>
        <pc:spChg chg="mod">
          <ac:chgData name="kanmani R" userId="d9e09baaa608b9d6" providerId="LiveId" clId="{9AA8C477-8D06-4654-9EF7-D2506BE4CFC0}" dt="2025-03-21T06:16:47.137" v="66" actId="27636"/>
          <ac:spMkLst>
            <pc:docMk/>
            <pc:sldMk cId="118954223" sldId="276"/>
            <ac:spMk id="3" creationId="{BF85B221-DB79-00C9-02DF-9D085C63323A}"/>
          </ac:spMkLst>
        </pc:spChg>
      </pc:sldChg>
      <pc:sldChg chg="new del">
        <pc:chgData name="kanmani R" userId="d9e09baaa608b9d6" providerId="LiveId" clId="{9AA8C477-8D06-4654-9EF7-D2506BE4CFC0}" dt="2025-03-21T06:16:17.753" v="52" actId="47"/>
        <pc:sldMkLst>
          <pc:docMk/>
          <pc:sldMk cId="1104773215" sldId="277"/>
        </pc:sldMkLst>
      </pc:sld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079F32E-6931-4AE6-B370-70AC48FBFE5C}" type="datetimeFigureOut">
              <a:rPr lang="en-IN" smtClean="0"/>
              <a:pPr/>
              <a:t>20-07-2025</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651811-C724-4B27-865E-9E247A540632}" type="slidenum">
              <a:rPr lang="en-IN" smtClean="0"/>
              <a:pPr/>
              <a:t>‹#›</a:t>
            </a:fld>
            <a:endParaRPr lang="en-IN"/>
          </a:p>
        </p:txBody>
      </p:sp>
    </p:spTree>
    <p:extLst>
      <p:ext uri="{BB962C8B-B14F-4D97-AF65-F5344CB8AC3E}">
        <p14:creationId xmlns:p14="http://schemas.microsoft.com/office/powerpoint/2010/main" val="1628616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34DA75A-25D7-4EC3-A670-BB7756254236}" type="datetimeFigureOut">
              <a:rPr lang="en-IN" smtClean="0"/>
              <a:pPr/>
              <a:t>20-07-2025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B29E6B4-E75C-4817-83D1-1C0521AAAA95}" type="slidenum">
              <a:rPr lang="en-IN" smtClean="0"/>
              <a:pPr/>
              <a:t>‹#›</a:t>
            </a:fld>
            <a:endParaRPr lang="en-IN"/>
          </a:p>
        </p:txBody>
      </p:sp>
    </p:spTree>
    <p:extLst>
      <p:ext uri="{BB962C8B-B14F-4D97-AF65-F5344CB8AC3E}">
        <p14:creationId xmlns:p14="http://schemas.microsoft.com/office/powerpoint/2010/main" val="32059537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34DA75A-25D7-4EC3-A670-BB7756254236}" type="datetimeFigureOut">
              <a:rPr lang="en-IN" smtClean="0"/>
              <a:pPr/>
              <a:t>20-07-2025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B29E6B4-E75C-4817-83D1-1C0521AAAA95}" type="slidenum">
              <a:rPr lang="en-IN" smtClean="0"/>
              <a:pPr/>
              <a:t>‹#›</a:t>
            </a:fld>
            <a:endParaRPr lang="en-IN"/>
          </a:p>
        </p:txBody>
      </p:sp>
    </p:spTree>
    <p:extLst>
      <p:ext uri="{BB962C8B-B14F-4D97-AF65-F5344CB8AC3E}">
        <p14:creationId xmlns:p14="http://schemas.microsoft.com/office/powerpoint/2010/main" val="29436659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34DA75A-25D7-4EC3-A670-BB7756254236}" type="datetimeFigureOut">
              <a:rPr lang="en-IN" smtClean="0"/>
              <a:pPr/>
              <a:t>20-07-2025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B29E6B4-E75C-4817-83D1-1C0521AAAA95}" type="slidenum">
              <a:rPr lang="en-IN" smtClean="0"/>
              <a:pPr/>
              <a:t>‹#›</a:t>
            </a:fld>
            <a:endParaRPr lang="en-IN"/>
          </a:p>
        </p:txBody>
      </p:sp>
    </p:spTree>
    <p:extLst>
      <p:ext uri="{BB962C8B-B14F-4D97-AF65-F5344CB8AC3E}">
        <p14:creationId xmlns:p14="http://schemas.microsoft.com/office/powerpoint/2010/main" val="2178069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34DA75A-25D7-4EC3-A670-BB7756254236}" type="datetimeFigureOut">
              <a:rPr lang="en-IN" smtClean="0"/>
              <a:pPr/>
              <a:t>20-07-2025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B29E6B4-E75C-4817-83D1-1C0521AAAA95}" type="slidenum">
              <a:rPr lang="en-IN" smtClean="0"/>
              <a:pPr/>
              <a:t>‹#›</a:t>
            </a:fld>
            <a:endParaRPr lang="en-IN"/>
          </a:p>
        </p:txBody>
      </p:sp>
    </p:spTree>
    <p:extLst>
      <p:ext uri="{BB962C8B-B14F-4D97-AF65-F5344CB8AC3E}">
        <p14:creationId xmlns:p14="http://schemas.microsoft.com/office/powerpoint/2010/main" val="2314482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34DA75A-25D7-4EC3-A670-BB7756254236}" type="datetimeFigureOut">
              <a:rPr lang="en-IN" smtClean="0"/>
              <a:pPr/>
              <a:t>20-07-2025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B29E6B4-E75C-4817-83D1-1C0521AAAA95}" type="slidenum">
              <a:rPr lang="en-IN" smtClean="0"/>
              <a:pPr/>
              <a:t>‹#›</a:t>
            </a:fld>
            <a:endParaRPr lang="en-IN"/>
          </a:p>
        </p:txBody>
      </p:sp>
    </p:spTree>
    <p:extLst>
      <p:ext uri="{BB962C8B-B14F-4D97-AF65-F5344CB8AC3E}">
        <p14:creationId xmlns:p14="http://schemas.microsoft.com/office/powerpoint/2010/main" val="753706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34DA75A-25D7-4EC3-A670-BB7756254236}" type="datetimeFigureOut">
              <a:rPr lang="en-IN" smtClean="0"/>
              <a:pPr/>
              <a:t>20-07-2025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B29E6B4-E75C-4817-83D1-1C0521AAAA95}" type="slidenum">
              <a:rPr lang="en-IN" smtClean="0"/>
              <a:pPr/>
              <a:t>‹#›</a:t>
            </a:fld>
            <a:endParaRPr lang="en-IN"/>
          </a:p>
        </p:txBody>
      </p:sp>
    </p:spTree>
    <p:extLst>
      <p:ext uri="{BB962C8B-B14F-4D97-AF65-F5344CB8AC3E}">
        <p14:creationId xmlns:p14="http://schemas.microsoft.com/office/powerpoint/2010/main" val="1090325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34DA75A-25D7-4EC3-A670-BB7756254236}" type="datetimeFigureOut">
              <a:rPr lang="en-IN" smtClean="0"/>
              <a:pPr/>
              <a:t>20-07-2025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B29E6B4-E75C-4817-83D1-1C0521AAAA95}" type="slidenum">
              <a:rPr lang="en-IN" smtClean="0"/>
              <a:pPr/>
              <a:t>‹#›</a:t>
            </a:fld>
            <a:endParaRPr lang="en-IN"/>
          </a:p>
        </p:txBody>
      </p:sp>
    </p:spTree>
    <p:extLst>
      <p:ext uri="{BB962C8B-B14F-4D97-AF65-F5344CB8AC3E}">
        <p14:creationId xmlns:p14="http://schemas.microsoft.com/office/powerpoint/2010/main" val="771774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34DA75A-25D7-4EC3-A670-BB7756254236}" type="datetimeFigureOut">
              <a:rPr lang="en-IN" smtClean="0"/>
              <a:pPr/>
              <a:t>20-07-2025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B29E6B4-E75C-4817-83D1-1C0521AAAA95}" type="slidenum">
              <a:rPr lang="en-IN" smtClean="0"/>
              <a:pPr/>
              <a:t>‹#›</a:t>
            </a:fld>
            <a:endParaRPr lang="en-IN"/>
          </a:p>
        </p:txBody>
      </p:sp>
    </p:spTree>
    <p:extLst>
      <p:ext uri="{BB962C8B-B14F-4D97-AF65-F5344CB8AC3E}">
        <p14:creationId xmlns:p14="http://schemas.microsoft.com/office/powerpoint/2010/main" val="2054704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4DA75A-25D7-4EC3-A670-BB7756254236}" type="datetimeFigureOut">
              <a:rPr lang="en-IN" smtClean="0"/>
              <a:pPr/>
              <a:t>20-07-2025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B29E6B4-E75C-4817-83D1-1C0521AAAA95}" type="slidenum">
              <a:rPr lang="en-IN" smtClean="0"/>
              <a:pPr/>
              <a:t>‹#›</a:t>
            </a:fld>
            <a:endParaRPr lang="en-IN"/>
          </a:p>
        </p:txBody>
      </p:sp>
    </p:spTree>
    <p:extLst>
      <p:ext uri="{BB962C8B-B14F-4D97-AF65-F5344CB8AC3E}">
        <p14:creationId xmlns:p14="http://schemas.microsoft.com/office/powerpoint/2010/main" val="726436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4DA75A-25D7-4EC3-A670-BB7756254236}" type="datetimeFigureOut">
              <a:rPr lang="en-IN" smtClean="0"/>
              <a:pPr/>
              <a:t>20-07-2025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B29E6B4-E75C-4817-83D1-1C0521AAAA95}" type="slidenum">
              <a:rPr lang="en-IN" smtClean="0"/>
              <a:pPr/>
              <a:t>‹#›</a:t>
            </a:fld>
            <a:endParaRPr lang="en-IN"/>
          </a:p>
        </p:txBody>
      </p:sp>
    </p:spTree>
    <p:extLst>
      <p:ext uri="{BB962C8B-B14F-4D97-AF65-F5344CB8AC3E}">
        <p14:creationId xmlns:p14="http://schemas.microsoft.com/office/powerpoint/2010/main" val="2940660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4DA75A-25D7-4EC3-A670-BB7756254236}" type="datetimeFigureOut">
              <a:rPr lang="en-IN" smtClean="0"/>
              <a:pPr/>
              <a:t>20-07-2025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B29E6B4-E75C-4817-83D1-1C0521AAAA95}" type="slidenum">
              <a:rPr lang="en-IN" smtClean="0"/>
              <a:pPr/>
              <a:t>‹#›</a:t>
            </a:fld>
            <a:endParaRPr lang="en-IN"/>
          </a:p>
        </p:txBody>
      </p:sp>
    </p:spTree>
    <p:extLst>
      <p:ext uri="{BB962C8B-B14F-4D97-AF65-F5344CB8AC3E}">
        <p14:creationId xmlns:p14="http://schemas.microsoft.com/office/powerpoint/2010/main" val="3668383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4DA75A-25D7-4EC3-A670-BB7756254236}" type="datetimeFigureOut">
              <a:rPr lang="en-IN" smtClean="0"/>
              <a:pPr/>
              <a:t>20-07-2025</a:t>
            </a:fld>
            <a:endParaRPr lang="en-IN"/>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29E6B4-E75C-4817-83D1-1C0521AAAA95}" type="slidenum">
              <a:rPr lang="en-IN" smtClean="0"/>
              <a:pPr/>
              <a:t>‹#›</a:t>
            </a:fld>
            <a:endParaRPr lang="en-IN"/>
          </a:p>
        </p:txBody>
      </p:sp>
    </p:spTree>
    <p:extLst>
      <p:ext uri="{BB962C8B-B14F-4D97-AF65-F5344CB8AC3E}">
        <p14:creationId xmlns:p14="http://schemas.microsoft.com/office/powerpoint/2010/main" val="190218517"/>
      </p:ext>
    </p:extLst>
  </p:cSld>
  <p:clrMap bg1="lt1" tx1="dk1" bg2="lt2" tx2="dk2" accent1="accent1" accent2="accent2" accent3="accent3" accent4="accent4" accent5="accent5" accent6="accent6" hlink="hlink" folHlink="folHlink"/>
  <p:sldLayoutIdLst>
    <p:sldLayoutId id="2147484351" r:id="rId1"/>
    <p:sldLayoutId id="2147484352" r:id="rId2"/>
    <p:sldLayoutId id="2147484353" r:id="rId3"/>
    <p:sldLayoutId id="2147484354" r:id="rId4"/>
    <p:sldLayoutId id="2147484355" r:id="rId5"/>
    <p:sldLayoutId id="2147484356" r:id="rId6"/>
    <p:sldLayoutId id="2147484357" r:id="rId7"/>
    <p:sldLayoutId id="2147484358" r:id="rId8"/>
    <p:sldLayoutId id="2147484359" r:id="rId9"/>
    <p:sldLayoutId id="2147484360" r:id="rId10"/>
    <p:sldLayoutId id="21474843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39948" y="2798311"/>
            <a:ext cx="8298611" cy="713835"/>
          </a:xfrm>
        </p:spPr>
        <p:txBody>
          <a:bodyPr>
            <a:noAutofit/>
          </a:bodyPr>
          <a:lstStyle/>
          <a:p>
            <a:r>
              <a:rPr lang="en-GB" sz="2800" b="1" dirty="0">
                <a:latin typeface="Times New Roman" panose="02020603050405020304" pitchFamily="18" charset="0"/>
                <a:cs typeface="Times New Roman" panose="02020603050405020304" pitchFamily="18" charset="0"/>
              </a:rPr>
              <a:t>PLANT DISEASE PREDICTION AND FERTILIZER RECOMMENDATION</a:t>
            </a:r>
            <a:endParaRPr lang="en-IN" sz="2800" dirty="0"/>
          </a:p>
        </p:txBody>
      </p:sp>
    </p:spTree>
    <p:extLst>
      <p:ext uri="{BB962C8B-B14F-4D97-AF65-F5344CB8AC3E}">
        <p14:creationId xmlns:p14="http://schemas.microsoft.com/office/powerpoint/2010/main" val="14868628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1950" y="1035846"/>
            <a:ext cx="1590675" cy="554831"/>
          </a:xfrm>
        </p:spPr>
        <p:txBody>
          <a:bodyPr>
            <a:normAutofit fontScale="90000"/>
          </a:bodyPr>
          <a:lstStyle/>
          <a:p>
            <a:pPr lvl="0" eaLnBrk="0" fontAlgn="base" hangingPunct="0">
              <a:lnSpc>
                <a:spcPct val="100000"/>
              </a:lnSpc>
              <a:spcAft>
                <a:spcPct val="0"/>
              </a:spcAft>
            </a:pPr>
            <a:r>
              <a:rPr lang="en-US" sz="1650" b="1" dirty="0">
                <a:latin typeface="Times New Roman" panose="02020603050405020304" pitchFamily="18" charset="0"/>
                <a:ea typeface="Calibri" panose="020F0502020204030204" pitchFamily="34" charset="0"/>
                <a:cs typeface="Times New Roman" panose="02020603050405020304" pitchFamily="18" charset="0"/>
              </a:rPr>
              <a:t>SCREENSHOT</a:t>
            </a:r>
            <a:endParaRPr lang="en-US" sz="1650" dirty="0"/>
          </a:p>
        </p:txBody>
      </p:sp>
      <p:pic>
        <p:nvPicPr>
          <p:cNvPr id="13" name="Picture 5"/>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76542" y="1719290"/>
            <a:ext cx="4298927" cy="2035677"/>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21068" y="3820717"/>
            <a:ext cx="4298156" cy="204073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6"/>
          <p:cNvSpPr>
            <a:spLocks noChangeArrowheads="1"/>
          </p:cNvSpPr>
          <p:nvPr/>
        </p:nvSpPr>
        <p:spPr bwMode="auto">
          <a:xfrm>
            <a:off x="-1143000" y="3273832"/>
            <a:ext cx="138564"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anchor="ctr" anchorCtr="0" compatLnSpc="1">
            <a:prstTxWarp prst="textNoShape">
              <a:avLst/>
            </a:prstTxWarp>
            <a:spAutoFit/>
          </a:bodyPr>
          <a:lstStyle/>
          <a:p>
            <a:endParaRPr lang="en-US" sz="1350"/>
          </a:p>
        </p:txBody>
      </p:sp>
      <p:sp>
        <p:nvSpPr>
          <p:cNvPr id="6" name="Rectangle 7"/>
          <p:cNvSpPr>
            <a:spLocks noChangeArrowheads="1"/>
          </p:cNvSpPr>
          <p:nvPr/>
        </p:nvSpPr>
        <p:spPr bwMode="auto">
          <a:xfrm>
            <a:off x="-1143000" y="5657464"/>
            <a:ext cx="138564"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anchor="ctr" anchorCtr="0" compatLnSpc="1">
            <a:prstTxWarp prst="textNoShape">
              <a:avLst/>
            </a:prstTxWarp>
            <a:spAutoFit/>
          </a:bodyPr>
          <a:lstStyle/>
          <a:p>
            <a:endParaRPr lang="en-US" sz="1350"/>
          </a:p>
        </p:txBody>
      </p:sp>
      <p:sp>
        <p:nvSpPr>
          <p:cNvPr id="7" name="Rectangle 8"/>
          <p:cNvSpPr>
            <a:spLocks noChangeArrowheads="1"/>
          </p:cNvSpPr>
          <p:nvPr/>
        </p:nvSpPr>
        <p:spPr bwMode="auto">
          <a:xfrm>
            <a:off x="-1143000" y="9039653"/>
            <a:ext cx="162545" cy="4039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anchor="ctr" anchorCtr="0" compatLnSpc="1">
            <a:prstTxWarp prst="textNoShape">
              <a:avLst/>
            </a:prstTxWarp>
            <a:spAutoFit/>
          </a:bodyPr>
          <a:lstStyle/>
          <a:p>
            <a:pPr defTabSz="685800" eaLnBrk="0" fontAlgn="base" hangingPunct="0">
              <a:spcBef>
                <a:spcPct val="0"/>
              </a:spcBef>
              <a:spcAft>
                <a:spcPct val="0"/>
              </a:spcAft>
            </a:pPr>
            <a:r>
              <a:rPr lang="en-US" sz="825">
                <a:latin typeface="Calibri" panose="020F0502020204030204" pitchFamily="34" charset="0"/>
                <a:ea typeface="Calibri" panose="020F0502020204030204" pitchFamily="34" charset="0"/>
                <a:cs typeface="Latha"/>
              </a:rPr>
              <a:t> </a:t>
            </a:r>
            <a:endParaRPr lang="en-US" sz="600"/>
          </a:p>
          <a:p>
            <a:pPr defTabSz="685800" eaLnBrk="0" fontAlgn="base" hangingPunct="0">
              <a:spcBef>
                <a:spcPct val="0"/>
              </a:spcBef>
              <a:spcAft>
                <a:spcPct val="0"/>
              </a:spcAft>
            </a:pPr>
            <a:endParaRPr lang="en-US" sz="1350">
              <a:latin typeface="Arial" panose="020B0604020202020204" pitchFamily="34" charset="0"/>
            </a:endParaRPr>
          </a:p>
        </p:txBody>
      </p:sp>
      <p:sp>
        <p:nvSpPr>
          <p:cNvPr id="8" name="Rectangle 9"/>
          <p:cNvSpPr>
            <a:spLocks noChangeArrowheads="1"/>
          </p:cNvSpPr>
          <p:nvPr/>
        </p:nvSpPr>
        <p:spPr bwMode="auto">
          <a:xfrm>
            <a:off x="-1143000" y="11691551"/>
            <a:ext cx="138564"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anchor="ctr" anchorCtr="0" compatLnSpc="1">
            <a:prstTxWarp prst="textNoShape">
              <a:avLst/>
            </a:prstTxWarp>
            <a:spAutoFit/>
          </a:bodyPr>
          <a:lstStyle/>
          <a:p>
            <a:endParaRPr lang="en-US" sz="1350"/>
          </a:p>
        </p:txBody>
      </p:sp>
      <p:sp>
        <p:nvSpPr>
          <p:cNvPr id="14" name="TextBox 13"/>
          <p:cNvSpPr txBox="1"/>
          <p:nvPr/>
        </p:nvSpPr>
        <p:spPr>
          <a:xfrm>
            <a:off x="5924550" y="2552700"/>
            <a:ext cx="2543175" cy="300082"/>
          </a:xfrm>
          <a:prstGeom prst="rect">
            <a:avLst/>
          </a:prstGeom>
          <a:noFill/>
        </p:spPr>
        <p:txBody>
          <a:bodyPr wrap="square" rtlCol="0">
            <a:spAutoFit/>
          </a:bodyPr>
          <a:lstStyle/>
          <a:p>
            <a:r>
              <a:rPr lang="en-US" sz="1350" b="1" dirty="0">
                <a:latin typeface="Times New Roman" pitchFamily="18" charset="0"/>
                <a:cs typeface="Times New Roman" pitchFamily="18" charset="0"/>
              </a:rPr>
              <a:t>HOME PAGE</a:t>
            </a:r>
          </a:p>
        </p:txBody>
      </p:sp>
      <p:cxnSp>
        <p:nvCxnSpPr>
          <p:cNvPr id="16" name="Elbow Connector 15"/>
          <p:cNvCxnSpPr>
            <a:endCxn id="14" idx="1"/>
          </p:cNvCxnSpPr>
          <p:nvPr/>
        </p:nvCxnSpPr>
        <p:spPr>
          <a:xfrm>
            <a:off x="4638675" y="1971675"/>
            <a:ext cx="1285875" cy="731066"/>
          </a:xfrm>
          <a:prstGeom prst="bentConnector3">
            <a:avLst>
              <a:gd name="adj1" fmla="val 50000"/>
            </a:avLst>
          </a:prstGeom>
          <a:ln>
            <a:solidFill>
              <a:schemeClr val="bg2">
                <a:lumMod val="1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8" name="Elbow Connector 17"/>
          <p:cNvCxnSpPr/>
          <p:nvPr/>
        </p:nvCxnSpPr>
        <p:spPr>
          <a:xfrm rot="10800000" flipV="1">
            <a:off x="3352800" y="4276725"/>
            <a:ext cx="1285875" cy="647700"/>
          </a:xfrm>
          <a:prstGeom prst="bentConnector3">
            <a:avLst>
              <a:gd name="adj1" fmla="val 50000"/>
            </a:avLst>
          </a:prstGeom>
          <a:ln>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76300" y="4781550"/>
            <a:ext cx="3095625" cy="300082"/>
          </a:xfrm>
          <a:prstGeom prst="rect">
            <a:avLst/>
          </a:prstGeom>
          <a:noFill/>
        </p:spPr>
        <p:txBody>
          <a:bodyPr wrap="square" rtlCol="0">
            <a:spAutoFit/>
          </a:bodyPr>
          <a:lstStyle/>
          <a:p>
            <a:r>
              <a:rPr lang="en-US" sz="1350" b="1" dirty="0">
                <a:latin typeface="Times New Roman" pitchFamily="18" charset="0"/>
                <a:cs typeface="Times New Roman" pitchFamily="18" charset="0"/>
              </a:rPr>
              <a:t>IMAGE UPLOADING  PAGE</a:t>
            </a:r>
          </a:p>
        </p:txBody>
      </p:sp>
    </p:spTree>
    <p:extLst>
      <p:ext uri="{BB962C8B-B14F-4D97-AF65-F5344CB8AC3E}">
        <p14:creationId xmlns:p14="http://schemas.microsoft.com/office/powerpoint/2010/main" val="17937379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7"/>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27358" y="918920"/>
            <a:ext cx="4302044" cy="2419121"/>
          </a:xfrm>
          <a:prstGeom prst="rect">
            <a:avLst/>
          </a:prstGeom>
          <a:noFill/>
          <a:extLst>
            <a:ext uri="{909E8E84-426E-40DD-AFC4-6F175D3DCCD1}">
              <a14:hiddenFill xmlns:a14="http://schemas.microsoft.com/office/drawing/2010/main">
                <a:solidFill>
                  <a:srgbClr val="FFFFFF"/>
                </a:solidFill>
              </a14:hiddenFill>
            </a:ext>
          </a:extLst>
        </p:spPr>
      </p:pic>
      <p:sp>
        <p:nvSpPr>
          <p:cNvPr id="7" name="Left Arrow 6"/>
          <p:cNvSpPr/>
          <p:nvPr/>
        </p:nvSpPr>
        <p:spPr>
          <a:xfrm>
            <a:off x="4602480" y="1116330"/>
            <a:ext cx="487680" cy="396240"/>
          </a:xfrm>
          <a:prstGeom prst="lef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350"/>
          </a:p>
        </p:txBody>
      </p:sp>
      <p:sp>
        <p:nvSpPr>
          <p:cNvPr id="8" name="TextBox 7"/>
          <p:cNvSpPr txBox="1"/>
          <p:nvPr/>
        </p:nvSpPr>
        <p:spPr>
          <a:xfrm>
            <a:off x="5090160" y="1143851"/>
            <a:ext cx="3810000" cy="1338828"/>
          </a:xfrm>
          <a:prstGeom prst="rect">
            <a:avLst/>
          </a:prstGeom>
          <a:noFill/>
        </p:spPr>
        <p:txBody>
          <a:bodyPr wrap="square" rtlCol="0">
            <a:spAutoFit/>
          </a:bodyPr>
          <a:lstStyle/>
          <a:p>
            <a:pPr marL="214313" indent="-214313">
              <a:buFont typeface="Wingdings" panose="05000000000000000000" pitchFamily="2" charset="2"/>
              <a:buChar char="ü"/>
            </a:pPr>
            <a:r>
              <a:rPr lang="en-US" sz="1350" dirty="0">
                <a:latin typeface="Times New Roman" panose="02020603050405020304" pitchFamily="18" charset="0"/>
                <a:cs typeface="Times New Roman" panose="02020603050405020304" pitchFamily="18" charset="0"/>
              </a:rPr>
              <a:t>The system detects plant diseases using object detection technology.</a:t>
            </a:r>
          </a:p>
          <a:p>
            <a:pPr marL="214313" indent="-214313">
              <a:buFont typeface="Wingdings" panose="05000000000000000000" pitchFamily="2" charset="2"/>
              <a:buChar char="ü"/>
            </a:pPr>
            <a:r>
              <a:rPr lang="en-US" sz="1350" dirty="0">
                <a:latin typeface="Times New Roman" panose="02020603050405020304" pitchFamily="18" charset="0"/>
                <a:cs typeface="Times New Roman" panose="02020603050405020304" pitchFamily="18" charset="0"/>
              </a:rPr>
              <a:t>The image displays rice leaves affected by multiple diseases.</a:t>
            </a:r>
          </a:p>
          <a:p>
            <a:pPr marL="214313" indent="-214313">
              <a:buFont typeface="Wingdings" panose="05000000000000000000" pitchFamily="2" charset="2"/>
              <a:buChar char="ü"/>
            </a:pPr>
            <a:r>
              <a:rPr lang="en-US" sz="1350" dirty="0">
                <a:latin typeface="Times New Roman" panose="02020603050405020304" pitchFamily="18" charset="0"/>
                <a:cs typeface="Times New Roman" panose="02020603050405020304" pitchFamily="18" charset="0"/>
              </a:rPr>
              <a:t>Bounding boxes are drawn to highlight infected areas.</a:t>
            </a:r>
          </a:p>
        </p:txBody>
      </p:sp>
      <p:sp>
        <p:nvSpPr>
          <p:cNvPr id="9" name="Right Arrow 8"/>
          <p:cNvSpPr/>
          <p:nvPr/>
        </p:nvSpPr>
        <p:spPr>
          <a:xfrm>
            <a:off x="4069081" y="3562350"/>
            <a:ext cx="511631" cy="396240"/>
          </a:xfrm>
          <a:prstGeom prst="rightArrow">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TextBox 9"/>
          <p:cNvSpPr txBox="1"/>
          <p:nvPr/>
        </p:nvSpPr>
        <p:spPr>
          <a:xfrm>
            <a:off x="548640" y="3585210"/>
            <a:ext cx="3200400" cy="1754326"/>
          </a:xfrm>
          <a:prstGeom prst="rect">
            <a:avLst/>
          </a:prstGeom>
          <a:noFill/>
        </p:spPr>
        <p:txBody>
          <a:bodyPr wrap="square" rtlCol="0">
            <a:spAutoFit/>
          </a:bodyPr>
          <a:lstStyle/>
          <a:p>
            <a:r>
              <a:rPr lang="en-US" sz="1350" b="1" dirty="0">
                <a:latin typeface="Times New Roman" panose="02020603050405020304" pitchFamily="18" charset="0"/>
                <a:cs typeface="Times New Roman" panose="02020603050405020304" pitchFamily="18" charset="0"/>
              </a:rPr>
              <a:t>Detected Diseases:</a:t>
            </a:r>
            <a:endParaRPr lang="en-US" sz="1350" dirty="0">
              <a:latin typeface="Times New Roman" panose="02020603050405020304" pitchFamily="18" charset="0"/>
              <a:cs typeface="Times New Roman" panose="02020603050405020304" pitchFamily="18" charset="0"/>
            </a:endParaRPr>
          </a:p>
          <a:p>
            <a:pPr marL="214313" indent="-214313">
              <a:buFont typeface="Arial" panose="020B0604020202020204" pitchFamily="34" charset="0"/>
              <a:buChar char="•"/>
            </a:pPr>
            <a:r>
              <a:rPr lang="en-US" sz="1350" b="1" dirty="0">
                <a:latin typeface="Times New Roman" panose="02020603050405020304" pitchFamily="18" charset="0"/>
                <a:cs typeface="Times New Roman" panose="02020603050405020304" pitchFamily="18" charset="0"/>
              </a:rPr>
              <a:t>Narrow Brown Spot Disease</a:t>
            </a:r>
            <a:r>
              <a:rPr lang="en-US" sz="1350" dirty="0">
                <a:latin typeface="Times New Roman" panose="02020603050405020304" pitchFamily="18" charset="0"/>
                <a:cs typeface="Times New Roman" panose="02020603050405020304" pitchFamily="18" charset="0"/>
              </a:rPr>
              <a:t> (</a:t>
            </a:r>
            <a:r>
              <a:rPr lang="en-US" sz="1350" i="1" dirty="0" err="1">
                <a:latin typeface="Times New Roman" panose="02020603050405020304" pitchFamily="18" charset="0"/>
                <a:cs typeface="Times New Roman" panose="02020603050405020304" pitchFamily="18" charset="0"/>
              </a:rPr>
              <a:t>bercak_coklat</a:t>
            </a:r>
            <a:r>
              <a:rPr lang="en-US" sz="1350" dirty="0">
                <a:latin typeface="Times New Roman" panose="02020603050405020304" pitchFamily="18" charset="0"/>
                <a:cs typeface="Times New Roman" panose="02020603050405020304" pitchFamily="18" charset="0"/>
              </a:rPr>
              <a:t>).</a:t>
            </a:r>
          </a:p>
          <a:p>
            <a:pPr marL="214313" indent="-214313">
              <a:buFont typeface="Arial" panose="020B0604020202020204" pitchFamily="34" charset="0"/>
              <a:buChar char="•"/>
            </a:pPr>
            <a:r>
              <a:rPr lang="en-US" sz="1350" b="1" dirty="0">
                <a:latin typeface="Times New Roman" panose="02020603050405020304" pitchFamily="18" charset="0"/>
                <a:cs typeface="Times New Roman" panose="02020603050405020304" pitchFamily="18" charset="0"/>
              </a:rPr>
              <a:t>Rice Blast Disease</a:t>
            </a:r>
            <a:r>
              <a:rPr lang="en-US" sz="1350" dirty="0">
                <a:latin typeface="Times New Roman" panose="02020603050405020304" pitchFamily="18" charset="0"/>
                <a:cs typeface="Times New Roman" panose="02020603050405020304" pitchFamily="18" charset="0"/>
              </a:rPr>
              <a:t> (</a:t>
            </a:r>
            <a:r>
              <a:rPr lang="en-US" sz="1350" i="1" dirty="0" err="1">
                <a:latin typeface="Times New Roman" panose="02020603050405020304" pitchFamily="18" charset="0"/>
                <a:cs typeface="Times New Roman" panose="02020603050405020304" pitchFamily="18" charset="0"/>
              </a:rPr>
              <a:t>bercak_coklat</a:t>
            </a:r>
            <a:r>
              <a:rPr lang="en-US" sz="1350" dirty="0">
                <a:latin typeface="Times New Roman" panose="02020603050405020304" pitchFamily="18" charset="0"/>
                <a:cs typeface="Times New Roman" panose="02020603050405020304" pitchFamily="18" charset="0"/>
              </a:rPr>
              <a:t>)</a:t>
            </a:r>
          </a:p>
          <a:p>
            <a:endParaRPr lang="en-US" sz="1350" dirty="0">
              <a:latin typeface="Times New Roman" panose="02020603050405020304" pitchFamily="18" charset="0"/>
              <a:cs typeface="Times New Roman" panose="02020603050405020304" pitchFamily="18" charset="0"/>
            </a:endParaRPr>
          </a:p>
          <a:p>
            <a:r>
              <a:rPr lang="en-US" sz="1350" b="1" dirty="0">
                <a:latin typeface="Times New Roman" panose="02020603050405020304" pitchFamily="18" charset="0"/>
                <a:cs typeface="Times New Roman" panose="02020603050405020304" pitchFamily="18" charset="0"/>
              </a:rPr>
              <a:t>FERTILIZER SUUGGESTION </a:t>
            </a:r>
          </a:p>
          <a:p>
            <a:pPr marL="214313" indent="-214313">
              <a:buFont typeface="Arial" panose="020B0604020202020204" pitchFamily="34" charset="0"/>
              <a:buChar char="•"/>
            </a:pPr>
            <a:r>
              <a:rPr lang="en-US" sz="1350" dirty="0">
                <a:latin typeface="Times New Roman" panose="02020603050405020304" pitchFamily="18" charset="0"/>
                <a:cs typeface="Times New Roman" panose="02020603050405020304" pitchFamily="18" charset="0"/>
              </a:rPr>
              <a:t>Using </a:t>
            </a:r>
            <a:r>
              <a:rPr lang="en-US" sz="1350" b="1" dirty="0">
                <a:latin typeface="Times New Roman" panose="02020603050405020304" pitchFamily="18" charset="0"/>
                <a:cs typeface="Times New Roman" panose="02020603050405020304" pitchFamily="18" charset="0"/>
              </a:rPr>
              <a:t>GPT</a:t>
            </a:r>
            <a:r>
              <a:rPr lang="en-US" sz="1350" dirty="0">
                <a:latin typeface="Times New Roman" panose="02020603050405020304" pitchFamily="18" charset="0"/>
                <a:cs typeface="Times New Roman" panose="02020603050405020304" pitchFamily="18" charset="0"/>
              </a:rPr>
              <a:t> model </a:t>
            </a:r>
          </a:p>
          <a:p>
            <a:endParaRPr lang="en-US" sz="1350" b="1" dirty="0">
              <a:latin typeface="Times New Roman" panose="02020603050405020304" pitchFamily="18" charset="0"/>
              <a:cs typeface="Times New Roman" panose="02020603050405020304" pitchFamily="18" charset="0"/>
            </a:endParaRPr>
          </a:p>
        </p:txBody>
      </p:sp>
      <p:pic>
        <p:nvPicPr>
          <p:cNvPr id="11" name="Picture 10"/>
          <p:cNvPicPr>
            <a:picLocks noChangeAspect="1"/>
          </p:cNvPicPr>
          <p:nvPr/>
        </p:nvPicPr>
        <p:blipFill>
          <a:blip r:embed="rId3"/>
          <a:stretch>
            <a:fillRect/>
          </a:stretch>
        </p:blipFill>
        <p:spPr>
          <a:xfrm>
            <a:off x="4602482" y="3340188"/>
            <a:ext cx="4476751" cy="2398139"/>
          </a:xfrm>
          <a:prstGeom prst="rect">
            <a:avLst/>
          </a:prstGeom>
        </p:spPr>
      </p:pic>
    </p:spTree>
    <p:extLst>
      <p:ext uri="{BB962C8B-B14F-4D97-AF65-F5344CB8AC3E}">
        <p14:creationId xmlns:p14="http://schemas.microsoft.com/office/powerpoint/2010/main" val="206459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92288" y="278861"/>
            <a:ext cx="2787410" cy="618285"/>
          </a:xfrm>
        </p:spPr>
        <p:txBody>
          <a:bodyPr>
            <a:normAutofit/>
          </a:bodyPr>
          <a:lstStyle/>
          <a:p>
            <a:r>
              <a:rPr lang="en-IN" sz="2800" b="1" dirty="0">
                <a:latin typeface="Times New Roman" panose="02020603050405020304" pitchFamily="18" charset="0"/>
                <a:cs typeface="Times New Roman" panose="02020603050405020304" pitchFamily="18" charset="0"/>
              </a:rPr>
              <a:t>CONCLUSION</a:t>
            </a:r>
            <a:endParaRPr lang="en-US" sz="28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18431" y="1178643"/>
            <a:ext cx="7886700" cy="4221493"/>
          </a:xfrm>
        </p:spPr>
        <p:txBody>
          <a:bodyPr>
            <a:noAutofit/>
          </a:bodyPr>
          <a:lstStyle/>
          <a:p>
            <a:pPr marL="0" indent="0" algn="just">
              <a:buNone/>
            </a:pPr>
            <a:r>
              <a:rPr lang="en-US" sz="1800" dirty="0">
                <a:latin typeface="Times New Roman" panose="02020603050405020304" pitchFamily="18" charset="0"/>
                <a:cs typeface="Times New Roman" panose="02020603050405020304" pitchFamily="18" charset="0"/>
              </a:rPr>
              <a:t>The </a:t>
            </a:r>
            <a:r>
              <a:rPr lang="en-US" sz="1800" b="1" dirty="0">
                <a:latin typeface="Times New Roman" panose="02020603050405020304" pitchFamily="18" charset="0"/>
                <a:cs typeface="Times New Roman" panose="02020603050405020304" pitchFamily="18" charset="0"/>
              </a:rPr>
              <a:t>Plant Disease Prediction and Fertilizer Recommendation</a:t>
            </a:r>
            <a:r>
              <a:rPr lang="en-US" sz="1800" dirty="0">
                <a:latin typeface="Times New Roman" panose="02020603050405020304" pitchFamily="18" charset="0"/>
                <a:cs typeface="Times New Roman" panose="02020603050405020304" pitchFamily="18" charset="0"/>
              </a:rPr>
              <a:t> system is a powerful AI-driven tool that combines computer vision and natural language processing to support farmers in maintaining healthy crops. By using </a:t>
            </a:r>
            <a:r>
              <a:rPr lang="en-US" sz="1800" b="1" dirty="0">
                <a:latin typeface="Times New Roman" panose="02020603050405020304" pitchFamily="18" charset="0"/>
                <a:cs typeface="Times New Roman" panose="02020603050405020304" pitchFamily="18" charset="0"/>
              </a:rPr>
              <a:t>YOLOv8</a:t>
            </a:r>
            <a:r>
              <a:rPr lang="en-US" sz="1800" dirty="0">
                <a:latin typeface="Times New Roman" panose="02020603050405020304" pitchFamily="18" charset="0"/>
                <a:cs typeface="Times New Roman" panose="02020603050405020304" pitchFamily="18" charset="0"/>
              </a:rPr>
              <a:t> for accurate rice plant disease detection and </a:t>
            </a:r>
            <a:r>
              <a:rPr lang="en-US" sz="1800" b="1" dirty="0">
                <a:latin typeface="Times New Roman" panose="02020603050405020304" pitchFamily="18" charset="0"/>
                <a:cs typeface="Times New Roman" panose="02020603050405020304" pitchFamily="18" charset="0"/>
              </a:rPr>
              <a:t>GPT-based models</a:t>
            </a:r>
            <a:r>
              <a:rPr lang="en-US" sz="1800" dirty="0">
                <a:latin typeface="Times New Roman" panose="02020603050405020304" pitchFamily="18" charset="0"/>
                <a:cs typeface="Times New Roman" panose="02020603050405020304" pitchFamily="18" charset="0"/>
              </a:rPr>
              <a:t> for providing expert fertilizer and care recommendations, this application brings modern technology directly to the agricultural field.</a:t>
            </a:r>
          </a:p>
          <a:p>
            <a:pPr marL="0" indent="0" algn="just">
              <a:buNone/>
            </a:pPr>
            <a:r>
              <a:rPr lang="en-US" sz="1800" dirty="0">
                <a:latin typeface="Times New Roman" panose="02020603050405020304" pitchFamily="18" charset="0"/>
                <a:cs typeface="Times New Roman" panose="02020603050405020304" pitchFamily="18" charset="0"/>
              </a:rPr>
              <a:t>It enhances </a:t>
            </a:r>
            <a:r>
              <a:rPr lang="en-US" sz="1800" b="1" dirty="0">
                <a:latin typeface="Times New Roman" panose="02020603050405020304" pitchFamily="18" charset="0"/>
                <a:cs typeface="Times New Roman" panose="02020603050405020304" pitchFamily="18" charset="0"/>
              </a:rPr>
              <a:t>early disease diagnosis</a:t>
            </a:r>
            <a:r>
              <a:rPr lang="en-US" sz="1800" dirty="0">
                <a:latin typeface="Times New Roman" panose="02020603050405020304" pitchFamily="18" charset="0"/>
                <a:cs typeface="Times New Roman" panose="02020603050405020304" pitchFamily="18" charset="0"/>
              </a:rPr>
              <a:t>, promotes </a:t>
            </a:r>
            <a:r>
              <a:rPr lang="en-US" sz="1800" b="1" dirty="0">
                <a:latin typeface="Times New Roman" panose="02020603050405020304" pitchFamily="18" charset="0"/>
                <a:cs typeface="Times New Roman" panose="02020603050405020304" pitchFamily="18" charset="0"/>
              </a:rPr>
              <a:t>targeted treatment</a:t>
            </a:r>
            <a:r>
              <a:rPr lang="en-US" sz="1800" dirty="0">
                <a:latin typeface="Times New Roman" panose="02020603050405020304" pitchFamily="18" charset="0"/>
                <a:cs typeface="Times New Roman" panose="02020603050405020304" pitchFamily="18" charset="0"/>
              </a:rPr>
              <a:t>, and helps farmers make </a:t>
            </a:r>
            <a:r>
              <a:rPr lang="en-US" sz="1800" b="1" dirty="0">
                <a:latin typeface="Times New Roman" panose="02020603050405020304" pitchFamily="18" charset="0"/>
                <a:cs typeface="Times New Roman" panose="02020603050405020304" pitchFamily="18" charset="0"/>
              </a:rPr>
              <a:t>informed decisions</a:t>
            </a:r>
            <a:r>
              <a:rPr lang="en-US" sz="1800" dirty="0">
                <a:latin typeface="Times New Roman" panose="02020603050405020304" pitchFamily="18" charset="0"/>
                <a:cs typeface="Times New Roman" panose="02020603050405020304" pitchFamily="18" charset="0"/>
              </a:rPr>
              <a:t>, ultimately aiming to increase yield and reduce unnecessary use of chemicals. With further improvements, this solution can be scaled to support other crops and languages, making it a valuable asset in smart farming and sustainable agriculture</a:t>
            </a:r>
            <a:r>
              <a:rPr lang="en-US" sz="1800" dirty="0" smtClean="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905554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8605" y="2633873"/>
            <a:ext cx="4607583" cy="1325563"/>
          </a:xfrm>
        </p:spPr>
        <p:txBody>
          <a:bodyPr/>
          <a:lstStyle/>
          <a:p>
            <a:r>
              <a:rPr lang="en-US" dirty="0" smtClean="0">
                <a:latin typeface="Times New Roman" panose="02020603050405020304" pitchFamily="18" charset="0"/>
                <a:cs typeface="Times New Roman" panose="02020603050405020304" pitchFamily="18" charset="0"/>
              </a:rPr>
              <a:t>THANK YOU</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982510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3670" y="381416"/>
            <a:ext cx="5915025" cy="316212"/>
          </a:xfrm>
        </p:spPr>
        <p:txBody>
          <a:bodyPr>
            <a:noAutofit/>
          </a:bodyPr>
          <a:lstStyle/>
          <a:p>
            <a:r>
              <a:rPr lang="en-US" sz="1800" b="1" dirty="0">
                <a:solidFill>
                  <a:schemeClr val="tx1">
                    <a:lumMod val="95000"/>
                    <a:lumOff val="5000"/>
                  </a:schemeClr>
                </a:solidFill>
                <a:latin typeface="Times New Roman" panose="02020603050405020304" pitchFamily="18" charset="0"/>
                <a:cs typeface="Times New Roman" panose="02020603050405020304" pitchFamily="18" charset="0"/>
              </a:rPr>
              <a:t>SYSTEM REQUIREMENTS</a:t>
            </a:r>
          </a:p>
        </p:txBody>
      </p:sp>
      <p:sp>
        <p:nvSpPr>
          <p:cNvPr id="3" name="Content Placeholder 2"/>
          <p:cNvSpPr>
            <a:spLocks noGrp="1"/>
          </p:cNvSpPr>
          <p:nvPr>
            <p:ph idx="1"/>
          </p:nvPr>
        </p:nvSpPr>
        <p:spPr>
          <a:xfrm>
            <a:off x="792825" y="1700073"/>
            <a:ext cx="5915026" cy="2501866"/>
          </a:xfrm>
        </p:spPr>
        <p:txBody>
          <a:bodyPr>
            <a:normAutofit fontScale="47500" lnSpcReduction="20000"/>
          </a:bodyPr>
          <a:lstStyle/>
          <a:p>
            <a:pPr marL="0" indent="0">
              <a:lnSpc>
                <a:spcPct val="170000"/>
              </a:lnSpc>
              <a:buNone/>
            </a:pPr>
            <a:r>
              <a:rPr lang="en-IN" b="1" dirty="0">
                <a:solidFill>
                  <a:schemeClr val="tx1">
                    <a:lumMod val="95000"/>
                    <a:lumOff val="5000"/>
                  </a:schemeClr>
                </a:solidFill>
                <a:latin typeface="Times New Roman" pitchFamily="18" charset="0"/>
                <a:cs typeface="Times New Roman" pitchFamily="18" charset="0"/>
              </a:rPr>
              <a:t>H/W System Configuration:-</a:t>
            </a:r>
          </a:p>
          <a:p>
            <a:pPr marL="0" indent="0">
              <a:buNone/>
            </a:pPr>
            <a:r>
              <a:rPr lang="en-US" altLang="en-US" dirty="0">
                <a:solidFill>
                  <a:schemeClr val="tx1">
                    <a:lumMod val="95000"/>
                    <a:lumOff val="5000"/>
                  </a:schemeClr>
                </a:solidFill>
                <a:latin typeface="Times New Roman" panose="02020603050405020304" pitchFamily="18" charset="0"/>
                <a:cs typeface="Times New Roman" panose="02020603050405020304" pitchFamily="18" charset="0"/>
                <a:sym typeface="+mn-ea"/>
              </a:rPr>
              <a:t>PROCESS : INTEL® CORE™ I9-14900K 3.20 GHZ</a:t>
            </a:r>
            <a:endParaRPr lang="en-US" altLang="en-US" dirty="0">
              <a:solidFill>
                <a:schemeClr val="tx1">
                  <a:lumMod val="95000"/>
                  <a:lumOff val="5000"/>
                </a:schemeClr>
              </a:solidFill>
              <a:latin typeface="Times New Roman" panose="02020603050405020304" pitchFamily="18" charset="0"/>
              <a:cs typeface="Times New Roman" panose="02020603050405020304" pitchFamily="18" charset="0"/>
            </a:endParaRPr>
          </a:p>
          <a:p>
            <a:pPr marL="0" indent="0">
              <a:buNone/>
            </a:pPr>
            <a:r>
              <a:rPr lang="en-US" altLang="en-US" dirty="0">
                <a:solidFill>
                  <a:schemeClr val="tx1">
                    <a:lumMod val="95000"/>
                    <a:lumOff val="5000"/>
                  </a:schemeClr>
                </a:solidFill>
                <a:latin typeface="Times New Roman" panose="02020603050405020304" pitchFamily="18" charset="0"/>
                <a:cs typeface="Times New Roman" panose="02020603050405020304" pitchFamily="18" charset="0"/>
                <a:sym typeface="+mn-ea"/>
              </a:rPr>
              <a:t>RAM : 16 GB</a:t>
            </a:r>
            <a:endParaRPr lang="en-US" altLang="en-US" dirty="0">
              <a:solidFill>
                <a:schemeClr val="tx1">
                  <a:lumMod val="95000"/>
                  <a:lumOff val="5000"/>
                </a:schemeClr>
              </a:solidFill>
              <a:latin typeface="Times New Roman" panose="02020603050405020304" pitchFamily="18" charset="0"/>
              <a:cs typeface="Times New Roman" panose="02020603050405020304" pitchFamily="18" charset="0"/>
            </a:endParaRPr>
          </a:p>
          <a:p>
            <a:pPr marL="0" indent="0">
              <a:buNone/>
            </a:pPr>
            <a:r>
              <a:rPr lang="en-US" altLang="en-US" dirty="0">
                <a:solidFill>
                  <a:schemeClr val="tx1">
                    <a:lumMod val="95000"/>
                    <a:lumOff val="5000"/>
                  </a:schemeClr>
                </a:solidFill>
                <a:latin typeface="Times New Roman" panose="02020603050405020304" pitchFamily="18" charset="0"/>
                <a:cs typeface="Times New Roman" panose="02020603050405020304" pitchFamily="18" charset="0"/>
                <a:sym typeface="+mn-ea"/>
              </a:rPr>
              <a:t>HARD DISK : 1 TB</a:t>
            </a:r>
            <a:endParaRPr lang="en-IN" b="1" dirty="0">
              <a:solidFill>
                <a:schemeClr val="tx1">
                  <a:lumMod val="95000"/>
                  <a:lumOff val="5000"/>
                </a:schemeClr>
              </a:solidFill>
              <a:latin typeface="Times New Roman" pitchFamily="18" charset="0"/>
              <a:cs typeface="Times New Roman" pitchFamily="18" charset="0"/>
            </a:endParaRPr>
          </a:p>
          <a:p>
            <a:pPr marL="0" indent="0">
              <a:lnSpc>
                <a:spcPct val="170000"/>
              </a:lnSpc>
              <a:buNone/>
            </a:pPr>
            <a:r>
              <a:rPr lang="en-IN" b="1" dirty="0">
                <a:solidFill>
                  <a:schemeClr val="tx1">
                    <a:lumMod val="95000"/>
                    <a:lumOff val="5000"/>
                  </a:schemeClr>
                </a:solidFill>
                <a:latin typeface="Times New Roman" pitchFamily="18" charset="0"/>
                <a:cs typeface="Times New Roman" pitchFamily="18" charset="0"/>
              </a:rPr>
              <a:t>S/W System Configuration:-</a:t>
            </a:r>
          </a:p>
          <a:p>
            <a:pPr>
              <a:lnSpc>
                <a:spcPct val="170000"/>
              </a:lnSpc>
            </a:pPr>
            <a:r>
              <a:rPr lang="en-IN" dirty="0">
                <a:solidFill>
                  <a:schemeClr val="tx1">
                    <a:lumMod val="95000"/>
                    <a:lumOff val="5000"/>
                  </a:schemeClr>
                </a:solidFill>
                <a:latin typeface="Times New Roman" pitchFamily="18" charset="0"/>
                <a:cs typeface="Times New Roman" pitchFamily="18" charset="0"/>
              </a:rPr>
              <a:t>Operating System : Windows 7 or 8</a:t>
            </a:r>
          </a:p>
          <a:p>
            <a:pPr>
              <a:lnSpc>
                <a:spcPct val="170000"/>
              </a:lnSpc>
            </a:pPr>
            <a:r>
              <a:rPr lang="en-IN" dirty="0">
                <a:solidFill>
                  <a:schemeClr val="tx1">
                    <a:lumMod val="95000"/>
                    <a:lumOff val="5000"/>
                  </a:schemeClr>
                </a:solidFill>
                <a:latin typeface="Times New Roman" pitchFamily="18" charset="0"/>
                <a:cs typeface="Times New Roman" pitchFamily="18" charset="0"/>
              </a:rPr>
              <a:t>Front End : python Idle / Google </a:t>
            </a:r>
            <a:r>
              <a:rPr lang="en-IN" dirty="0" err="1">
                <a:solidFill>
                  <a:schemeClr val="tx1">
                    <a:lumMod val="95000"/>
                    <a:lumOff val="5000"/>
                  </a:schemeClr>
                </a:solidFill>
                <a:latin typeface="Times New Roman" pitchFamily="18" charset="0"/>
                <a:cs typeface="Times New Roman" pitchFamily="18" charset="0"/>
              </a:rPr>
              <a:t>Colab</a:t>
            </a:r>
            <a:endParaRPr lang="en-IN" dirty="0">
              <a:solidFill>
                <a:schemeClr val="tx1">
                  <a:lumMod val="95000"/>
                  <a:lumOff val="5000"/>
                </a:schemeClr>
              </a:solidFill>
              <a:latin typeface="Times New Roman" pitchFamily="18" charset="0"/>
              <a:cs typeface="Times New Roman" pitchFamily="18" charset="0"/>
            </a:endParaRPr>
          </a:p>
        </p:txBody>
      </p:sp>
    </p:spTree>
    <p:extLst>
      <p:ext uri="{BB962C8B-B14F-4D97-AF65-F5344CB8AC3E}">
        <p14:creationId xmlns:p14="http://schemas.microsoft.com/office/powerpoint/2010/main" val="24811149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0965" y="148063"/>
            <a:ext cx="5915025" cy="383951"/>
          </a:xfrm>
        </p:spPr>
        <p:txBody>
          <a:bodyPr>
            <a:noAutofit/>
          </a:bodyPr>
          <a:lstStyle/>
          <a:p>
            <a:r>
              <a:rPr lang="en-US" sz="2400" b="1" dirty="0">
                <a:solidFill>
                  <a:schemeClr val="tx1">
                    <a:lumMod val="95000"/>
                    <a:lumOff val="5000"/>
                  </a:schemeClr>
                </a:solidFill>
                <a:latin typeface="Times New Roman" panose="02020603050405020304" pitchFamily="18" charset="0"/>
                <a:cs typeface="Times New Roman" panose="02020603050405020304" pitchFamily="18" charset="0"/>
              </a:rPr>
              <a:t>ABSTRACT</a:t>
            </a:r>
          </a:p>
        </p:txBody>
      </p:sp>
      <p:sp>
        <p:nvSpPr>
          <p:cNvPr id="3" name="Content Placeholder 2"/>
          <p:cNvSpPr>
            <a:spLocks noGrp="1"/>
          </p:cNvSpPr>
          <p:nvPr>
            <p:ph idx="1"/>
          </p:nvPr>
        </p:nvSpPr>
        <p:spPr>
          <a:xfrm>
            <a:off x="528941" y="695915"/>
            <a:ext cx="8226869" cy="6041315"/>
          </a:xfrm>
        </p:spPr>
        <p:txBody>
          <a:bodyPr>
            <a:noAutofit/>
          </a:bodyPr>
          <a:lstStyle/>
          <a:p>
            <a:pPr algn="just">
              <a:lnSpc>
                <a:spcPct val="150000"/>
              </a:lnSpc>
            </a:pPr>
            <a:r>
              <a:rPr lang="en-GB" sz="1800" dirty="0">
                <a:latin typeface="Times New Roman" panose="02020603050405020304" pitchFamily="18" charset="0"/>
                <a:cs typeface="Times New Roman" panose="02020603050405020304" pitchFamily="18" charset="0"/>
              </a:rPr>
              <a:t>This study employs the </a:t>
            </a:r>
            <a:r>
              <a:rPr lang="en-GB" sz="1800" b="1" dirty="0">
                <a:latin typeface="Times New Roman" panose="02020603050405020304" pitchFamily="18" charset="0"/>
                <a:cs typeface="Times New Roman" panose="02020603050405020304" pitchFamily="18" charset="0"/>
              </a:rPr>
              <a:t>InceptionV3</a:t>
            </a:r>
            <a:r>
              <a:rPr lang="en-GB" sz="1800" dirty="0">
                <a:latin typeface="Times New Roman" panose="02020603050405020304" pitchFamily="18" charset="0"/>
                <a:cs typeface="Times New Roman" panose="02020603050405020304" pitchFamily="18" charset="0"/>
              </a:rPr>
              <a:t> deep learning architecture to predict leaf diseases in plants and recommend suitable fertilizers based on detected conditions. </a:t>
            </a:r>
          </a:p>
          <a:p>
            <a:pPr algn="just">
              <a:lnSpc>
                <a:spcPct val="150000"/>
              </a:lnSpc>
            </a:pPr>
            <a:r>
              <a:rPr lang="en-GB" sz="1800" dirty="0">
                <a:latin typeface="Times New Roman" panose="02020603050405020304" pitchFamily="18" charset="0"/>
                <a:cs typeface="Times New Roman" panose="02020603050405020304" pitchFamily="18" charset="0"/>
              </a:rPr>
              <a:t>Leveraging the power of </a:t>
            </a:r>
            <a:r>
              <a:rPr lang="en-GB" sz="1800" b="1" dirty="0" smtClean="0">
                <a:latin typeface="Times New Roman" panose="02020603050405020304" pitchFamily="18" charset="0"/>
                <a:cs typeface="Times New Roman" panose="02020603050405020304" pitchFamily="18" charset="0"/>
              </a:rPr>
              <a:t>YOLO algorithm</a:t>
            </a:r>
            <a:r>
              <a:rPr lang="en-GB" sz="1800" dirty="0" smtClean="0">
                <a:latin typeface="Times New Roman" panose="02020603050405020304" pitchFamily="18" charset="0"/>
                <a:cs typeface="Times New Roman" panose="02020603050405020304" pitchFamily="18" charset="0"/>
              </a:rPr>
              <a:t>, </a:t>
            </a:r>
            <a:r>
              <a:rPr lang="en-GB" sz="1800" dirty="0">
                <a:latin typeface="Times New Roman" panose="02020603050405020304" pitchFamily="18" charset="0"/>
                <a:cs typeface="Times New Roman" panose="02020603050405020304" pitchFamily="18" charset="0"/>
              </a:rPr>
              <a:t>the model is trained on a comprehensive dataset of diseased and healthy plant leaves to accurately differentiate various leaf diseases. </a:t>
            </a:r>
          </a:p>
          <a:p>
            <a:pPr algn="just">
              <a:lnSpc>
                <a:spcPct val="150000"/>
              </a:lnSpc>
            </a:pPr>
            <a:r>
              <a:rPr lang="en-GB" sz="1800" dirty="0">
                <a:latin typeface="Times New Roman" panose="02020603050405020304" pitchFamily="18" charset="0"/>
                <a:cs typeface="Times New Roman" panose="02020603050405020304" pitchFamily="18" charset="0"/>
              </a:rPr>
              <a:t>The system provides </a:t>
            </a:r>
            <a:r>
              <a:rPr lang="en-GB" sz="1800" b="1" dirty="0">
                <a:latin typeface="Times New Roman" panose="02020603050405020304" pitchFamily="18" charset="0"/>
                <a:cs typeface="Times New Roman" panose="02020603050405020304" pitchFamily="18" charset="0"/>
              </a:rPr>
              <a:t>high-accuracy disease detection</a:t>
            </a:r>
            <a:r>
              <a:rPr lang="en-GB" sz="1800" dirty="0">
                <a:latin typeface="Times New Roman" panose="02020603050405020304" pitchFamily="18" charset="0"/>
                <a:cs typeface="Times New Roman" panose="02020603050405020304" pitchFamily="18" charset="0"/>
              </a:rPr>
              <a:t>, enabling early diagnosis and intervention in agricultural settings. </a:t>
            </a:r>
          </a:p>
          <a:p>
            <a:pPr algn="just">
              <a:lnSpc>
                <a:spcPct val="150000"/>
              </a:lnSpc>
            </a:pPr>
            <a:r>
              <a:rPr lang="en-GB" sz="1800" dirty="0">
                <a:latin typeface="Times New Roman" panose="02020603050405020304" pitchFamily="18" charset="0"/>
                <a:cs typeface="Times New Roman" panose="02020603050405020304" pitchFamily="18" charset="0"/>
              </a:rPr>
              <a:t>Additionally, the model suggests </a:t>
            </a:r>
            <a:r>
              <a:rPr lang="en-GB" sz="1800" b="1" dirty="0">
                <a:latin typeface="Times New Roman" panose="02020603050405020304" pitchFamily="18" charset="0"/>
                <a:cs typeface="Times New Roman" panose="02020603050405020304" pitchFamily="18" charset="0"/>
              </a:rPr>
              <a:t>appropriate fertilizers</a:t>
            </a:r>
            <a:r>
              <a:rPr lang="en-GB" sz="1800" dirty="0">
                <a:latin typeface="Times New Roman" panose="02020603050405020304" pitchFamily="18" charset="0"/>
                <a:cs typeface="Times New Roman" panose="02020603050405020304" pitchFamily="18" charset="0"/>
              </a:rPr>
              <a:t> tailored to the identified disease, aiding in effective crop management. </a:t>
            </a:r>
          </a:p>
          <a:p>
            <a:pPr algn="just">
              <a:lnSpc>
                <a:spcPct val="150000"/>
              </a:lnSpc>
            </a:pPr>
            <a:r>
              <a:rPr lang="en-GB" sz="1800" dirty="0">
                <a:latin typeface="Times New Roman" panose="02020603050405020304" pitchFamily="18" charset="0"/>
                <a:cs typeface="Times New Roman" panose="02020603050405020304" pitchFamily="18" charset="0"/>
              </a:rPr>
              <a:t>This research represents a significant advancement in </a:t>
            </a:r>
            <a:r>
              <a:rPr lang="en-GB" sz="1800" b="1" dirty="0">
                <a:latin typeface="Times New Roman" panose="02020603050405020304" pitchFamily="18" charset="0"/>
                <a:cs typeface="Times New Roman" panose="02020603050405020304" pitchFamily="18" charset="0"/>
              </a:rPr>
              <a:t>precision agriculture</a:t>
            </a:r>
            <a:r>
              <a:rPr lang="en-GB" sz="1800" dirty="0">
                <a:latin typeface="Times New Roman" panose="02020603050405020304" pitchFamily="18" charset="0"/>
                <a:cs typeface="Times New Roman" panose="02020603050405020304" pitchFamily="18" charset="0"/>
              </a:rPr>
              <a:t>, offering a proactive approach to </a:t>
            </a:r>
            <a:r>
              <a:rPr lang="en-GB" sz="1800" b="1" dirty="0">
                <a:latin typeface="Times New Roman" panose="02020603050405020304" pitchFamily="18" charset="0"/>
                <a:cs typeface="Times New Roman" panose="02020603050405020304" pitchFamily="18" charset="0"/>
              </a:rPr>
              <a:t>disease mitigation and soil health optimization</a:t>
            </a:r>
            <a:r>
              <a:rPr lang="en-GB" sz="1800" dirty="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82521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745" y="204741"/>
            <a:ext cx="5915025" cy="420173"/>
          </a:xfrm>
        </p:spPr>
        <p:txBody>
          <a:bodyPr>
            <a:noAutofit/>
          </a:bodyPr>
          <a:lstStyle/>
          <a:p>
            <a:r>
              <a:rPr lang="en-US" sz="2400" b="1" dirty="0">
                <a:solidFill>
                  <a:schemeClr val="tx1">
                    <a:lumMod val="95000"/>
                    <a:lumOff val="5000"/>
                  </a:schemeClr>
                </a:solidFill>
                <a:latin typeface="Times New Roman" panose="02020603050405020304" pitchFamily="18" charset="0"/>
                <a:cs typeface="Times New Roman" panose="02020603050405020304" pitchFamily="18" charset="0"/>
              </a:rPr>
              <a:t>INTRODUCTION </a:t>
            </a:r>
          </a:p>
        </p:txBody>
      </p:sp>
      <p:sp>
        <p:nvSpPr>
          <p:cNvPr id="3" name="Content Placeholder 2"/>
          <p:cNvSpPr>
            <a:spLocks noGrp="1"/>
          </p:cNvSpPr>
          <p:nvPr>
            <p:ph idx="1"/>
          </p:nvPr>
        </p:nvSpPr>
        <p:spPr>
          <a:xfrm>
            <a:off x="535412" y="624914"/>
            <a:ext cx="8185894" cy="5775886"/>
          </a:xfrm>
        </p:spPr>
        <p:txBody>
          <a:bodyPr>
            <a:noAutofit/>
          </a:bodyPr>
          <a:lstStyle/>
          <a:p>
            <a:pPr algn="just">
              <a:lnSpc>
                <a:spcPct val="150000"/>
              </a:lnSpc>
            </a:pPr>
            <a:r>
              <a:rPr lang="en-GB" sz="1800" dirty="0">
                <a:latin typeface="Times New Roman" panose="02020603050405020304" pitchFamily="18" charset="0"/>
                <a:cs typeface="Times New Roman" panose="02020603050405020304" pitchFamily="18" charset="0"/>
              </a:rPr>
              <a:t>Ensuring plant health is essential for maximizing agricultural productivity, as leaf diseases can significantly impact crop yields. </a:t>
            </a:r>
          </a:p>
          <a:p>
            <a:pPr algn="just">
              <a:lnSpc>
                <a:spcPct val="150000"/>
              </a:lnSpc>
            </a:pPr>
            <a:r>
              <a:rPr lang="en-GB" sz="1800" dirty="0">
                <a:latin typeface="Times New Roman" panose="02020603050405020304" pitchFamily="18" charset="0"/>
                <a:cs typeface="Times New Roman" panose="02020603050405020304" pitchFamily="18" charset="0"/>
              </a:rPr>
              <a:t>Traditional disease detection methods are often slow and inaccurate, requiring expert knowledge. To address this challenge, </a:t>
            </a:r>
            <a:r>
              <a:rPr lang="en-GB" sz="1800" b="1" dirty="0">
                <a:latin typeface="Times New Roman" panose="02020603050405020304" pitchFamily="18" charset="0"/>
                <a:cs typeface="Times New Roman" panose="02020603050405020304" pitchFamily="18" charset="0"/>
              </a:rPr>
              <a:t>deep learning</a:t>
            </a:r>
            <a:r>
              <a:rPr lang="en-GB" sz="1800" dirty="0">
                <a:latin typeface="Times New Roman" panose="02020603050405020304" pitchFamily="18" charset="0"/>
                <a:cs typeface="Times New Roman" panose="02020603050405020304" pitchFamily="18" charset="0"/>
              </a:rPr>
              <a:t> has emerged as a powerful tool for automated disease identification. </a:t>
            </a:r>
          </a:p>
          <a:p>
            <a:pPr algn="just">
              <a:lnSpc>
                <a:spcPct val="150000"/>
              </a:lnSpc>
            </a:pPr>
            <a:r>
              <a:rPr lang="en-GB" sz="1800" dirty="0">
                <a:latin typeface="Times New Roman" panose="02020603050405020304" pitchFamily="18" charset="0"/>
                <a:cs typeface="Times New Roman" panose="02020603050405020304" pitchFamily="18" charset="0"/>
              </a:rPr>
              <a:t>This study utilizes the </a:t>
            </a:r>
            <a:r>
              <a:rPr lang="en-GB" sz="1800" b="1" dirty="0">
                <a:latin typeface="Times New Roman" panose="02020603050405020304" pitchFamily="18" charset="0"/>
                <a:cs typeface="Times New Roman" panose="02020603050405020304" pitchFamily="18" charset="0"/>
              </a:rPr>
              <a:t>InceptionV3</a:t>
            </a:r>
            <a:r>
              <a:rPr lang="en-GB" sz="1800" dirty="0">
                <a:latin typeface="Times New Roman" panose="02020603050405020304" pitchFamily="18" charset="0"/>
                <a:cs typeface="Times New Roman" panose="02020603050405020304" pitchFamily="18" charset="0"/>
              </a:rPr>
              <a:t> architecture to predict plant leaf diseases with high accuracy while also recommending </a:t>
            </a:r>
            <a:r>
              <a:rPr lang="en-GB" sz="1800" b="1" dirty="0">
                <a:latin typeface="Times New Roman" panose="02020603050405020304" pitchFamily="18" charset="0"/>
                <a:cs typeface="Times New Roman" panose="02020603050405020304" pitchFamily="18" charset="0"/>
              </a:rPr>
              <a:t>appropriate fertilizers</a:t>
            </a:r>
            <a:r>
              <a:rPr lang="en-GB" sz="1800" dirty="0">
                <a:latin typeface="Times New Roman" panose="02020603050405020304" pitchFamily="18" charset="0"/>
                <a:cs typeface="Times New Roman" panose="02020603050405020304" pitchFamily="18" charset="0"/>
              </a:rPr>
              <a:t> based on the detected disease. </a:t>
            </a:r>
          </a:p>
          <a:p>
            <a:pPr algn="just">
              <a:lnSpc>
                <a:spcPct val="150000"/>
              </a:lnSpc>
            </a:pPr>
            <a:r>
              <a:rPr lang="en-GB" sz="1800" dirty="0">
                <a:latin typeface="Times New Roman" panose="02020603050405020304" pitchFamily="18" charset="0"/>
                <a:cs typeface="Times New Roman" panose="02020603050405020304" pitchFamily="18" charset="0"/>
              </a:rPr>
              <a:t>By providing farmers with an efficient, AI-driven solution, this system enhances </a:t>
            </a:r>
            <a:r>
              <a:rPr lang="en-GB" sz="1800" b="1" dirty="0">
                <a:latin typeface="Times New Roman" panose="02020603050405020304" pitchFamily="18" charset="0"/>
                <a:cs typeface="Times New Roman" panose="02020603050405020304" pitchFamily="18" charset="0"/>
              </a:rPr>
              <a:t>precision agriculture</a:t>
            </a:r>
            <a:r>
              <a:rPr lang="en-GB" sz="1800" dirty="0">
                <a:latin typeface="Times New Roman" panose="02020603050405020304" pitchFamily="18" charset="0"/>
                <a:cs typeface="Times New Roman" panose="02020603050405020304" pitchFamily="18" charset="0"/>
              </a:rPr>
              <a:t>, enabling </a:t>
            </a:r>
            <a:r>
              <a:rPr lang="en-GB" sz="1800" b="1" dirty="0">
                <a:latin typeface="Times New Roman" panose="02020603050405020304" pitchFamily="18" charset="0"/>
                <a:cs typeface="Times New Roman" panose="02020603050405020304" pitchFamily="18" charset="0"/>
              </a:rPr>
              <a:t>early intervention, improved crop health, and optimized soil management</a:t>
            </a:r>
            <a:r>
              <a:rPr lang="en-GB" sz="1800" dirty="0">
                <a:latin typeface="Times New Roman" panose="02020603050405020304" pitchFamily="18" charset="0"/>
                <a:cs typeface="Times New Roman" panose="02020603050405020304" pitchFamily="18" charset="0"/>
              </a:rPr>
              <a:t>, ultimately leading to </a:t>
            </a:r>
            <a:r>
              <a:rPr lang="en-GB" sz="1800" b="1" dirty="0">
                <a:latin typeface="Times New Roman" panose="02020603050405020304" pitchFamily="18" charset="0"/>
                <a:cs typeface="Times New Roman" panose="02020603050405020304" pitchFamily="18" charset="0"/>
              </a:rPr>
              <a:t>higher productivity</a:t>
            </a: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572005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5044" y="241241"/>
            <a:ext cx="5915025" cy="439366"/>
          </a:xfrm>
        </p:spPr>
        <p:txBody>
          <a:bodyPr>
            <a:normAutofit/>
          </a:bodyPr>
          <a:lstStyle/>
          <a:p>
            <a:r>
              <a:rPr lang="en-US" sz="2400" b="1" dirty="0">
                <a:solidFill>
                  <a:schemeClr val="tx1">
                    <a:lumMod val="95000"/>
                    <a:lumOff val="5000"/>
                  </a:schemeClr>
                </a:solidFill>
                <a:latin typeface="Times New Roman" panose="02020603050405020304" pitchFamily="18" charset="0"/>
                <a:cs typeface="Times New Roman" panose="02020603050405020304" pitchFamily="18" charset="0"/>
              </a:rPr>
              <a:t>EXISTING SYSTEM </a:t>
            </a:r>
          </a:p>
        </p:txBody>
      </p:sp>
      <p:sp>
        <p:nvSpPr>
          <p:cNvPr id="3" name="Content Placeholder 2"/>
          <p:cNvSpPr>
            <a:spLocks noGrp="1"/>
          </p:cNvSpPr>
          <p:nvPr>
            <p:ph idx="1"/>
          </p:nvPr>
        </p:nvSpPr>
        <p:spPr>
          <a:xfrm>
            <a:off x="419730" y="1226223"/>
            <a:ext cx="8258443" cy="3207754"/>
          </a:xfrm>
        </p:spPr>
        <p:txBody>
          <a:bodyPr>
            <a:noAutofit/>
          </a:bodyPr>
          <a:lstStyle/>
          <a:p>
            <a:pPr algn="just">
              <a:lnSpc>
                <a:spcPct val="150000"/>
              </a:lnSpc>
              <a:buFont typeface="Arial" panose="020B0604020202020204" pitchFamily="34" charset="0"/>
              <a:buChar char="•"/>
            </a:pPr>
            <a:r>
              <a:rPr lang="en-US" sz="1800" dirty="0">
                <a:solidFill>
                  <a:schemeClr val="tx1">
                    <a:lumMod val="95000"/>
                    <a:lumOff val="5000"/>
                  </a:schemeClr>
                </a:solidFill>
                <a:latin typeface="Times New Roman" panose="02020603050405020304" pitchFamily="18" charset="0"/>
                <a:cs typeface="Times New Roman" panose="02020603050405020304" pitchFamily="18" charset="0"/>
              </a:rPr>
              <a:t>CNN based architecture is proposed in the existing methods. The CNN algorithm works well in image classifications.  </a:t>
            </a:r>
          </a:p>
          <a:p>
            <a:pPr algn="just">
              <a:lnSpc>
                <a:spcPct val="150000"/>
              </a:lnSpc>
              <a:buFont typeface="Arial" panose="020B0604020202020204" pitchFamily="34" charset="0"/>
              <a:buChar char="•"/>
            </a:pPr>
            <a:r>
              <a:rPr lang="en-US" sz="1800" dirty="0">
                <a:solidFill>
                  <a:schemeClr val="tx1">
                    <a:lumMod val="95000"/>
                    <a:lumOff val="5000"/>
                  </a:schemeClr>
                </a:solidFill>
                <a:latin typeface="Times New Roman" panose="02020603050405020304" pitchFamily="18" charset="0"/>
                <a:cs typeface="Times New Roman" panose="02020603050405020304" pitchFamily="18" charset="0"/>
              </a:rPr>
              <a:t>There are 3 type of disease has been classified in the Existing architecture. Bacterial leaf blight, Brown spot, Leaf smut are the diseases. </a:t>
            </a:r>
          </a:p>
          <a:p>
            <a:pPr algn="just">
              <a:lnSpc>
                <a:spcPct val="150000"/>
              </a:lnSpc>
              <a:buFont typeface="Arial" panose="020B0604020202020204" pitchFamily="34" charset="0"/>
              <a:buChar char="•"/>
            </a:pPr>
            <a:r>
              <a:rPr lang="en-US" sz="1800" dirty="0">
                <a:solidFill>
                  <a:schemeClr val="tx1">
                    <a:lumMod val="95000"/>
                    <a:lumOff val="5000"/>
                  </a:schemeClr>
                </a:solidFill>
                <a:latin typeface="Times New Roman" panose="02020603050405020304" pitchFamily="18" charset="0"/>
                <a:cs typeface="Times New Roman" panose="02020603050405020304" pitchFamily="18" charset="0"/>
              </a:rPr>
              <a:t>The accuracy of the existing method is 90 %. </a:t>
            </a:r>
          </a:p>
        </p:txBody>
      </p:sp>
    </p:spTree>
    <p:extLst>
      <p:ext uri="{BB962C8B-B14F-4D97-AF65-F5344CB8AC3E}">
        <p14:creationId xmlns:p14="http://schemas.microsoft.com/office/powerpoint/2010/main" val="7637000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985" y="148503"/>
            <a:ext cx="7253468" cy="345189"/>
          </a:xfrm>
        </p:spPr>
        <p:txBody>
          <a:bodyPr>
            <a:noAutofit/>
          </a:bodyPr>
          <a:lstStyle/>
          <a:p>
            <a:r>
              <a:rPr lang="en-US" sz="2400" b="1" dirty="0">
                <a:solidFill>
                  <a:schemeClr val="tx1">
                    <a:lumMod val="95000"/>
                    <a:lumOff val="5000"/>
                  </a:schemeClr>
                </a:solidFill>
                <a:latin typeface="Times New Roman" panose="02020603050405020304" pitchFamily="18" charset="0"/>
                <a:cs typeface="Times New Roman" panose="02020603050405020304" pitchFamily="18" charset="0"/>
              </a:rPr>
              <a:t>MY SOLUTION BASED PROBLEM STATEMENT</a:t>
            </a:r>
          </a:p>
        </p:txBody>
      </p:sp>
      <p:sp>
        <p:nvSpPr>
          <p:cNvPr id="3" name="Content Placeholder 2"/>
          <p:cNvSpPr>
            <a:spLocks noGrp="1"/>
          </p:cNvSpPr>
          <p:nvPr>
            <p:ph idx="1"/>
          </p:nvPr>
        </p:nvSpPr>
        <p:spPr>
          <a:xfrm>
            <a:off x="551285" y="636457"/>
            <a:ext cx="8273538" cy="5669451"/>
          </a:xfrm>
        </p:spPr>
        <p:txBody>
          <a:bodyPr>
            <a:noAutofit/>
          </a:bodyPr>
          <a:lstStyle/>
          <a:p>
            <a:pPr algn="just">
              <a:lnSpc>
                <a:spcPct val="150000"/>
              </a:lnSpc>
            </a:pPr>
            <a:r>
              <a:rPr lang="en-GB" sz="1800" dirty="0">
                <a:latin typeface="Times New Roman" panose="02020603050405020304" pitchFamily="18" charset="0"/>
                <a:cs typeface="Times New Roman" panose="02020603050405020304" pitchFamily="18" charset="0"/>
              </a:rPr>
              <a:t>Plant diseases significantly threaten agricultural productivity, leading to reduced yields and economic losses. </a:t>
            </a:r>
          </a:p>
          <a:p>
            <a:pPr algn="just">
              <a:lnSpc>
                <a:spcPct val="150000"/>
              </a:lnSpc>
            </a:pPr>
            <a:r>
              <a:rPr lang="en-GB" sz="1800" dirty="0">
                <a:latin typeface="Times New Roman" panose="02020603050405020304" pitchFamily="18" charset="0"/>
                <a:cs typeface="Times New Roman" panose="02020603050405020304" pitchFamily="18" charset="0"/>
              </a:rPr>
              <a:t>Traditional disease detection methods are time-consuming, </a:t>
            </a:r>
            <a:r>
              <a:rPr lang="en-GB" sz="1800" dirty="0" err="1">
                <a:latin typeface="Times New Roman" panose="02020603050405020304" pitchFamily="18" charset="0"/>
                <a:cs typeface="Times New Roman" panose="02020603050405020304" pitchFamily="18" charset="0"/>
              </a:rPr>
              <a:t>labor-intensive</a:t>
            </a:r>
            <a:r>
              <a:rPr lang="en-GB" sz="1800" dirty="0">
                <a:latin typeface="Times New Roman" panose="02020603050405020304" pitchFamily="18" charset="0"/>
                <a:cs typeface="Times New Roman" panose="02020603050405020304" pitchFamily="18" charset="0"/>
              </a:rPr>
              <a:t>, and often inaccurate. Farmers also struggle with choosing the right fertilizers to restore plant health. </a:t>
            </a:r>
          </a:p>
          <a:p>
            <a:pPr algn="just">
              <a:lnSpc>
                <a:spcPct val="150000"/>
              </a:lnSpc>
            </a:pPr>
            <a:r>
              <a:rPr lang="en-GB" sz="1800" dirty="0">
                <a:latin typeface="Times New Roman" panose="02020603050405020304" pitchFamily="18" charset="0"/>
                <a:cs typeface="Times New Roman" panose="02020603050405020304" pitchFamily="18" charset="0"/>
              </a:rPr>
              <a:t>To address these challenges, this study proposes an </a:t>
            </a:r>
            <a:r>
              <a:rPr lang="en-GB" sz="1800" b="1" dirty="0">
                <a:latin typeface="Times New Roman" panose="02020603050405020304" pitchFamily="18" charset="0"/>
                <a:cs typeface="Times New Roman" panose="02020603050405020304" pitchFamily="18" charset="0"/>
              </a:rPr>
              <a:t>AI-driven solution</a:t>
            </a:r>
            <a:r>
              <a:rPr lang="en-GB" sz="1800" dirty="0">
                <a:latin typeface="Times New Roman" panose="02020603050405020304" pitchFamily="18" charset="0"/>
                <a:cs typeface="Times New Roman" panose="02020603050405020304" pitchFamily="18" charset="0"/>
              </a:rPr>
              <a:t> using the </a:t>
            </a:r>
            <a:r>
              <a:rPr lang="en-GB" sz="1800" b="1" dirty="0">
                <a:latin typeface="Times New Roman" panose="02020603050405020304" pitchFamily="18" charset="0"/>
                <a:cs typeface="Times New Roman" panose="02020603050405020304" pitchFamily="18" charset="0"/>
              </a:rPr>
              <a:t>InceptionV3</a:t>
            </a:r>
            <a:r>
              <a:rPr lang="en-GB" sz="1800" dirty="0">
                <a:latin typeface="Times New Roman" panose="02020603050405020304" pitchFamily="18" charset="0"/>
                <a:cs typeface="Times New Roman" panose="02020603050405020304" pitchFamily="18" charset="0"/>
              </a:rPr>
              <a:t> deep learning model to accurately detect plant leaf diseases such as Brown Spot, Mildew, Blight, and Rust. </a:t>
            </a:r>
          </a:p>
          <a:p>
            <a:pPr algn="just">
              <a:lnSpc>
                <a:spcPct val="150000"/>
              </a:lnSpc>
            </a:pPr>
            <a:r>
              <a:rPr lang="en-GB" sz="1800" dirty="0">
                <a:latin typeface="Times New Roman" panose="02020603050405020304" pitchFamily="18" charset="0"/>
                <a:cs typeface="Times New Roman" panose="02020603050405020304" pitchFamily="18" charset="0"/>
              </a:rPr>
              <a:t>Additionally, the system recommends </a:t>
            </a:r>
            <a:r>
              <a:rPr lang="en-GB" sz="1800" b="1" dirty="0">
                <a:latin typeface="Times New Roman" panose="02020603050405020304" pitchFamily="18" charset="0"/>
                <a:cs typeface="Times New Roman" panose="02020603050405020304" pitchFamily="18" charset="0"/>
              </a:rPr>
              <a:t>appropriate fertilizers</a:t>
            </a:r>
            <a:r>
              <a:rPr lang="en-GB" sz="1800" dirty="0">
                <a:latin typeface="Times New Roman" panose="02020603050405020304" pitchFamily="18" charset="0"/>
                <a:cs typeface="Times New Roman" panose="02020603050405020304" pitchFamily="18" charset="0"/>
              </a:rPr>
              <a:t> based on the detected disease, aiding in effective crop recovery. This proactive approach enhances </a:t>
            </a:r>
            <a:r>
              <a:rPr lang="en-GB" sz="1800" b="1" dirty="0">
                <a:latin typeface="Times New Roman" panose="02020603050405020304" pitchFamily="18" charset="0"/>
                <a:cs typeface="Times New Roman" panose="02020603050405020304" pitchFamily="18" charset="0"/>
              </a:rPr>
              <a:t>precision agriculture</a:t>
            </a:r>
            <a:r>
              <a:rPr lang="en-GB" sz="1800" dirty="0">
                <a:latin typeface="Times New Roman" panose="02020603050405020304" pitchFamily="18" charset="0"/>
                <a:cs typeface="Times New Roman" panose="02020603050405020304" pitchFamily="18" charset="0"/>
              </a:rPr>
              <a:t>, ensuring </a:t>
            </a:r>
            <a:r>
              <a:rPr lang="en-GB" sz="1800" b="1" dirty="0">
                <a:latin typeface="Times New Roman" panose="02020603050405020304" pitchFamily="18" charset="0"/>
                <a:cs typeface="Times New Roman" panose="02020603050405020304" pitchFamily="18" charset="0"/>
              </a:rPr>
              <a:t>early intervention, improved plant health, and optimized farming practices</a:t>
            </a:r>
            <a:endParaRPr lang="en-US" sz="1800"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76355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266" y="149054"/>
            <a:ext cx="5915025" cy="388655"/>
          </a:xfrm>
        </p:spPr>
        <p:txBody>
          <a:bodyPr>
            <a:noAutofit/>
          </a:bodyPr>
          <a:lstStyle/>
          <a:p>
            <a:r>
              <a:rPr lang="en-US" sz="2400" b="1" dirty="0">
                <a:latin typeface="Times New Roman" pitchFamily="18" charset="0"/>
                <a:cs typeface="Times New Roman" pitchFamily="18" charset="0"/>
              </a:rPr>
              <a:t>PROPOSED SYSTEM </a:t>
            </a:r>
            <a:endParaRPr lang="en-IN" sz="2400" b="1" dirty="0">
              <a:latin typeface="Times New Roman" pitchFamily="18" charset="0"/>
              <a:cs typeface="Times New Roman" pitchFamily="18" charset="0"/>
            </a:endParaRPr>
          </a:p>
        </p:txBody>
      </p:sp>
      <p:sp>
        <p:nvSpPr>
          <p:cNvPr id="3" name="Content Placeholder 2"/>
          <p:cNvSpPr>
            <a:spLocks noGrp="1"/>
          </p:cNvSpPr>
          <p:nvPr>
            <p:ph idx="1"/>
          </p:nvPr>
        </p:nvSpPr>
        <p:spPr>
          <a:xfrm>
            <a:off x="390038" y="760409"/>
            <a:ext cx="8401142" cy="5372971"/>
          </a:xfrm>
        </p:spPr>
        <p:txBody>
          <a:bodyPr>
            <a:noAutofit/>
          </a:bodyPr>
          <a:lstStyle/>
          <a:p>
            <a:pPr algn="just">
              <a:lnSpc>
                <a:spcPct val="150000"/>
              </a:lnSpc>
            </a:pPr>
            <a:r>
              <a:rPr lang="en-GB" sz="1800" dirty="0">
                <a:latin typeface="Times New Roman" panose="02020603050405020304" pitchFamily="18" charset="0"/>
                <a:cs typeface="Times New Roman" panose="02020603050405020304" pitchFamily="18" charset="0"/>
              </a:rPr>
              <a:t>The proposed system utilizes </a:t>
            </a:r>
            <a:r>
              <a:rPr lang="en-GB" sz="1800" b="1" dirty="0">
                <a:latin typeface="Times New Roman" panose="02020603050405020304" pitchFamily="18" charset="0"/>
                <a:cs typeface="Times New Roman" panose="02020603050405020304" pitchFamily="18" charset="0"/>
              </a:rPr>
              <a:t>InceptionV3</a:t>
            </a:r>
            <a:r>
              <a:rPr lang="en-GB" sz="1800" dirty="0">
                <a:latin typeface="Times New Roman" panose="02020603050405020304" pitchFamily="18" charset="0"/>
                <a:cs typeface="Times New Roman" panose="02020603050405020304" pitchFamily="18" charset="0"/>
              </a:rPr>
              <a:t>, a deep learning-based to accurately detect plant leaf diseases such as </a:t>
            </a:r>
            <a:r>
              <a:rPr lang="en-GB" sz="1800" b="1" dirty="0">
                <a:latin typeface="Times New Roman" panose="02020603050405020304" pitchFamily="18" charset="0"/>
                <a:cs typeface="Times New Roman" panose="02020603050405020304" pitchFamily="18" charset="0"/>
              </a:rPr>
              <a:t>Brown Spot, Mildew, Blight, and Rust</a:t>
            </a:r>
            <a:r>
              <a:rPr lang="en-GB" sz="1800" dirty="0">
                <a:latin typeface="Times New Roman" panose="02020603050405020304" pitchFamily="18" charset="0"/>
                <a:cs typeface="Times New Roman" panose="02020603050405020304" pitchFamily="18" charset="0"/>
              </a:rPr>
              <a:t>. </a:t>
            </a:r>
          </a:p>
          <a:p>
            <a:pPr algn="just">
              <a:lnSpc>
                <a:spcPct val="150000"/>
              </a:lnSpc>
            </a:pPr>
            <a:r>
              <a:rPr lang="en-GB" sz="1800" dirty="0">
                <a:latin typeface="Times New Roman" panose="02020603050405020304" pitchFamily="18" charset="0"/>
                <a:cs typeface="Times New Roman" panose="02020603050405020304" pitchFamily="18" charset="0"/>
              </a:rPr>
              <a:t>By </a:t>
            </a:r>
            <a:r>
              <a:rPr lang="en-GB" sz="1800" dirty="0" err="1">
                <a:latin typeface="Times New Roman" panose="02020603050405020304" pitchFamily="18" charset="0"/>
                <a:cs typeface="Times New Roman" panose="02020603050405020304" pitchFamily="18" charset="0"/>
              </a:rPr>
              <a:t>analyzing</a:t>
            </a:r>
            <a:r>
              <a:rPr lang="en-GB" sz="1800" dirty="0">
                <a:latin typeface="Times New Roman" panose="02020603050405020304" pitchFamily="18" charset="0"/>
                <a:cs typeface="Times New Roman" panose="02020603050405020304" pitchFamily="18" charset="0"/>
              </a:rPr>
              <a:t> images of diseased leaves, the model identifies infections with high precision. </a:t>
            </a:r>
          </a:p>
          <a:p>
            <a:pPr algn="just">
              <a:lnSpc>
                <a:spcPct val="150000"/>
              </a:lnSpc>
            </a:pPr>
            <a:r>
              <a:rPr lang="en-GB" sz="1800" dirty="0">
                <a:latin typeface="Times New Roman" panose="02020603050405020304" pitchFamily="18" charset="0"/>
                <a:cs typeface="Times New Roman" panose="02020603050405020304" pitchFamily="18" charset="0"/>
              </a:rPr>
              <a:t>Additionally, the system provides </a:t>
            </a:r>
            <a:r>
              <a:rPr lang="en-GB" sz="1800" b="1" dirty="0">
                <a:latin typeface="Times New Roman" panose="02020603050405020304" pitchFamily="18" charset="0"/>
                <a:cs typeface="Times New Roman" panose="02020603050405020304" pitchFamily="18" charset="0"/>
              </a:rPr>
              <a:t>fertilizer recommendations</a:t>
            </a:r>
            <a:r>
              <a:rPr lang="en-GB" sz="1800" dirty="0">
                <a:latin typeface="Times New Roman" panose="02020603050405020304" pitchFamily="18" charset="0"/>
                <a:cs typeface="Times New Roman" panose="02020603050405020304" pitchFamily="18" charset="0"/>
              </a:rPr>
              <a:t> tailored to the detected disease, assisting farmers in effective crop recovery. </a:t>
            </a:r>
          </a:p>
          <a:p>
            <a:pPr algn="just">
              <a:lnSpc>
                <a:spcPct val="150000"/>
              </a:lnSpc>
            </a:pPr>
            <a:r>
              <a:rPr lang="en-GB" sz="1800" dirty="0">
                <a:latin typeface="Times New Roman" panose="02020603050405020304" pitchFamily="18" charset="0"/>
                <a:cs typeface="Times New Roman" panose="02020603050405020304" pitchFamily="18" charset="0"/>
              </a:rPr>
              <a:t>The model is integrated into a </a:t>
            </a:r>
            <a:r>
              <a:rPr lang="en-GB" sz="1800" b="1" dirty="0">
                <a:latin typeface="Times New Roman" panose="02020603050405020304" pitchFamily="18" charset="0"/>
                <a:cs typeface="Times New Roman" panose="02020603050405020304" pitchFamily="18" charset="0"/>
              </a:rPr>
              <a:t>user-friendly interface</a:t>
            </a:r>
            <a:r>
              <a:rPr lang="en-GB" sz="1800" dirty="0">
                <a:latin typeface="Times New Roman" panose="02020603050405020304" pitchFamily="18" charset="0"/>
                <a:cs typeface="Times New Roman" panose="02020603050405020304" pitchFamily="18" charset="0"/>
              </a:rPr>
              <a:t>, making it accessible for real-time diagnosis and decision-making. </a:t>
            </a:r>
          </a:p>
          <a:p>
            <a:pPr algn="just">
              <a:lnSpc>
                <a:spcPct val="150000"/>
              </a:lnSpc>
            </a:pPr>
            <a:r>
              <a:rPr lang="en-GB" sz="1800" dirty="0">
                <a:latin typeface="Times New Roman" panose="02020603050405020304" pitchFamily="18" charset="0"/>
                <a:cs typeface="Times New Roman" panose="02020603050405020304" pitchFamily="18" charset="0"/>
              </a:rPr>
              <a:t>This approach enhances </a:t>
            </a:r>
            <a:r>
              <a:rPr lang="en-GB" sz="1800" b="1" dirty="0">
                <a:latin typeface="Times New Roman" panose="02020603050405020304" pitchFamily="18" charset="0"/>
                <a:cs typeface="Times New Roman" panose="02020603050405020304" pitchFamily="18" charset="0"/>
              </a:rPr>
              <a:t>precision agriculture</a:t>
            </a:r>
            <a:r>
              <a:rPr lang="en-GB" sz="1800" dirty="0">
                <a:latin typeface="Times New Roman" panose="02020603050405020304" pitchFamily="18" charset="0"/>
                <a:cs typeface="Times New Roman" panose="02020603050405020304" pitchFamily="18" charset="0"/>
              </a:rPr>
              <a:t> by enabling </a:t>
            </a:r>
            <a:r>
              <a:rPr lang="en-GB" sz="1800" b="1" dirty="0">
                <a:latin typeface="Times New Roman" panose="02020603050405020304" pitchFamily="18" charset="0"/>
                <a:cs typeface="Times New Roman" panose="02020603050405020304" pitchFamily="18" charset="0"/>
              </a:rPr>
              <a:t>early disease detection, proactive intervention, and improved crop management</a:t>
            </a:r>
            <a:r>
              <a:rPr lang="en-GB" sz="1800" dirty="0">
                <a:latin typeface="Times New Roman" panose="02020603050405020304" pitchFamily="18" charset="0"/>
                <a:cs typeface="Times New Roman" panose="02020603050405020304" pitchFamily="18" charset="0"/>
              </a:rPr>
              <a:t>, ultimately contributing to </a:t>
            </a:r>
            <a:r>
              <a:rPr lang="en-GB" sz="1800" b="1" dirty="0">
                <a:latin typeface="Times New Roman" panose="02020603050405020304" pitchFamily="18" charset="0"/>
                <a:cs typeface="Times New Roman" panose="02020603050405020304" pitchFamily="18" charset="0"/>
              </a:rPr>
              <a:t>higher yields and sustainable farming</a:t>
            </a:r>
            <a:r>
              <a:rPr lang="en-GB" sz="1800" dirty="0">
                <a:latin typeface="Times New Roman" panose="02020603050405020304" pitchFamily="18" charset="0"/>
                <a:cs typeface="Times New Roman" panose="02020603050405020304" pitchFamily="18" charset="0"/>
              </a:rPr>
              <a:t>.</a:t>
            </a:r>
            <a:endParaRPr lang="en-IN" sz="1800" dirty="0">
              <a:latin typeface="Times New Roman" pitchFamily="18" charset="0"/>
              <a:cs typeface="Times New Roman" pitchFamily="18" charset="0"/>
            </a:endParaRPr>
          </a:p>
        </p:txBody>
      </p:sp>
    </p:spTree>
    <p:extLst>
      <p:ext uri="{BB962C8B-B14F-4D97-AF65-F5344CB8AC3E}">
        <p14:creationId xmlns:p14="http://schemas.microsoft.com/office/powerpoint/2010/main" val="23485365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B6614B-8D0D-1FDC-1ECB-01428D233022}"/>
              </a:ext>
            </a:extLst>
          </p:cNvPr>
          <p:cNvSpPr>
            <a:spLocks noGrp="1"/>
          </p:cNvSpPr>
          <p:nvPr>
            <p:ph type="title"/>
          </p:nvPr>
        </p:nvSpPr>
        <p:spPr>
          <a:xfrm>
            <a:off x="312679" y="301457"/>
            <a:ext cx="3139325" cy="273612"/>
          </a:xfrm>
        </p:spPr>
        <p:txBody>
          <a:bodyPr>
            <a:noAutofit/>
          </a:bodyPr>
          <a:lstStyle/>
          <a:p>
            <a:r>
              <a:rPr lang="en-US" sz="2400" b="1" dirty="0" smtClean="0">
                <a:solidFill>
                  <a:schemeClr val="tx1">
                    <a:lumMod val="95000"/>
                    <a:lumOff val="5000"/>
                  </a:schemeClr>
                </a:solidFill>
                <a:latin typeface="Times New Roman" panose="02020603050405020304" pitchFamily="18" charset="0"/>
                <a:cs typeface="Times New Roman" panose="02020603050405020304" pitchFamily="18" charset="0"/>
              </a:rPr>
              <a:t>YOLO ALGORITHM </a:t>
            </a:r>
            <a:endParaRPr lang="en-IN" sz="2400" b="1"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 xmlns:a16="http://schemas.microsoft.com/office/drawing/2014/main" id="{BF85B221-DB79-00C9-02DF-9D085C63323A}"/>
              </a:ext>
            </a:extLst>
          </p:cNvPr>
          <p:cNvSpPr>
            <a:spLocks noGrp="1"/>
          </p:cNvSpPr>
          <p:nvPr>
            <p:ph idx="1"/>
          </p:nvPr>
        </p:nvSpPr>
        <p:spPr>
          <a:xfrm>
            <a:off x="312679" y="897719"/>
            <a:ext cx="8339587" cy="1031943"/>
          </a:xfrm>
        </p:spPr>
        <p:txBody>
          <a:bodyPr>
            <a:noAutofit/>
          </a:bodyPr>
          <a:lstStyle/>
          <a:p>
            <a:pPr algn="just">
              <a:lnSpc>
                <a:spcPct val="130000"/>
              </a:lnSpc>
            </a:pPr>
            <a:r>
              <a:rPr lang="en-US" sz="1800" dirty="0">
                <a:latin typeface="Times New Roman" panose="02020603050405020304" pitchFamily="18" charset="0"/>
                <a:cs typeface="Times New Roman" panose="02020603050405020304" pitchFamily="18" charset="0"/>
              </a:rPr>
              <a:t>The YOLO algorithm divides the input image into a grid of cells, and for each cell, it predicts the probability of the presence of an object and the bounding box coordinates of the object. It also predicts the class of the object.</a:t>
            </a:r>
            <a:endParaRPr lang="en-IN" sz="18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1799999" y="2851159"/>
            <a:ext cx="5364945" cy="3603048"/>
          </a:xfrm>
          <a:prstGeom prst="rect">
            <a:avLst/>
          </a:prstGeom>
        </p:spPr>
      </p:pic>
    </p:spTree>
    <p:extLst>
      <p:ext uri="{BB962C8B-B14F-4D97-AF65-F5344CB8AC3E}">
        <p14:creationId xmlns:p14="http://schemas.microsoft.com/office/powerpoint/2010/main" val="1189542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371" y="158510"/>
            <a:ext cx="4845696" cy="670560"/>
          </a:xfrm>
        </p:spPr>
        <p:txBody>
          <a:bodyPr>
            <a:noAutofit/>
          </a:bodyPr>
          <a:lstStyle/>
          <a:p>
            <a:r>
              <a:rPr lang="en-US" sz="2400" b="1" dirty="0" smtClean="0">
                <a:latin typeface="Times New Roman" pitchFamily="18" charset="0"/>
                <a:cs typeface="Times New Roman" pitchFamily="18" charset="0"/>
              </a:rPr>
              <a:t>SOFTWARE REQUIREMENTS</a:t>
            </a:r>
            <a:r>
              <a:rPr lang="en-US" sz="2400" b="1" dirty="0" smtClean="0"/>
              <a:t/>
            </a:r>
            <a:br>
              <a:rPr lang="en-US" sz="2400" b="1" dirty="0" smtClean="0"/>
            </a:br>
            <a:endParaRPr lang="en-IN" sz="24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81326" y="911999"/>
            <a:ext cx="6447501" cy="2910580"/>
          </a:xfrm>
        </p:spPr>
        <p:txBody>
          <a:bodyPr>
            <a:normAutofit/>
          </a:bodyPr>
          <a:lstStyle/>
          <a:p>
            <a:pPr marL="0" indent="0">
              <a:buNone/>
            </a:pPr>
            <a:r>
              <a:rPr lang="en-IN" sz="1800" dirty="0" smtClean="0">
                <a:latin typeface="Times New Roman" panose="02020603050405020304" pitchFamily="18" charset="0"/>
                <a:cs typeface="Times New Roman" panose="02020603050405020304" pitchFamily="18" charset="0"/>
              </a:rPr>
              <a:t>FORNTEND:</a:t>
            </a:r>
          </a:p>
          <a:p>
            <a:r>
              <a:rPr lang="en-IN" sz="1800" dirty="0" smtClean="0">
                <a:latin typeface="Times New Roman" panose="02020603050405020304" pitchFamily="18" charset="0"/>
                <a:cs typeface="Times New Roman" panose="02020603050405020304" pitchFamily="18" charset="0"/>
              </a:rPr>
              <a:t>HTML</a:t>
            </a:r>
          </a:p>
          <a:p>
            <a:r>
              <a:rPr lang="en-IN" sz="1800" dirty="0" smtClean="0">
                <a:latin typeface="Times New Roman" panose="02020603050405020304" pitchFamily="18" charset="0"/>
                <a:cs typeface="Times New Roman" panose="02020603050405020304" pitchFamily="18" charset="0"/>
              </a:rPr>
              <a:t>CSS</a:t>
            </a:r>
          </a:p>
          <a:p>
            <a:pPr marL="0" indent="0">
              <a:buNone/>
            </a:pPr>
            <a:r>
              <a:rPr lang="en-IN" sz="1800" dirty="0" smtClean="0">
                <a:latin typeface="Times New Roman" panose="02020603050405020304" pitchFamily="18" charset="0"/>
                <a:cs typeface="Times New Roman" panose="02020603050405020304" pitchFamily="18" charset="0"/>
              </a:rPr>
              <a:t>BACKEND:</a:t>
            </a:r>
          </a:p>
          <a:p>
            <a:r>
              <a:rPr lang="en-IN" sz="1800" dirty="0" smtClean="0">
                <a:latin typeface="Times New Roman" panose="02020603050405020304" pitchFamily="18" charset="0"/>
                <a:cs typeface="Times New Roman" panose="02020603050405020304" pitchFamily="18" charset="0"/>
              </a:rPr>
              <a:t>PYTHON(LANGUAGE)</a:t>
            </a:r>
          </a:p>
          <a:p>
            <a:r>
              <a:rPr lang="en-IN" sz="1800" dirty="0" smtClean="0">
                <a:latin typeface="Times New Roman" panose="02020603050405020304" pitchFamily="18" charset="0"/>
                <a:cs typeface="Times New Roman" panose="02020603050405020304" pitchFamily="18" charset="0"/>
              </a:rPr>
              <a:t>FLASK(FRAMEWORK)</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73840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1154" y="17253"/>
            <a:ext cx="7886700" cy="750014"/>
          </a:xfrm>
        </p:spPr>
        <p:txBody>
          <a:bodyPr>
            <a:normAutofit/>
          </a:bodyPr>
          <a:lstStyle/>
          <a:p>
            <a:r>
              <a:rPr lang="en-US" sz="2400" b="1" dirty="0" smtClean="0">
                <a:latin typeface="Times New Roman" pitchFamily="18" charset="0"/>
                <a:cs typeface="Times New Roman" pitchFamily="18" charset="0"/>
              </a:rPr>
              <a:t>REQUIRED PYTHON MODULES</a:t>
            </a:r>
            <a:endParaRPr lang="en-US" sz="2400" dirty="0">
              <a:latin typeface="Times New Roman" panose="02020603050405020304" pitchFamily="18" charset="0"/>
              <a:cs typeface="Times New Roman" panose="02020603050405020304" pitchFamily="18" charset="0"/>
            </a:endParaRPr>
          </a:p>
        </p:txBody>
      </p:sp>
      <p:sp>
        <p:nvSpPr>
          <p:cNvPr id="13" name="Rectangle 10"/>
          <p:cNvSpPr>
            <a:spLocks noGrp="1" noChangeArrowheads="1"/>
          </p:cNvSpPr>
          <p:nvPr>
            <p:ph idx="1"/>
          </p:nvPr>
        </p:nvSpPr>
        <p:spPr bwMode="auto">
          <a:xfrm>
            <a:off x="614631" y="701691"/>
            <a:ext cx="7349706" cy="74481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sz="18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FLASK</a:t>
            </a:r>
          </a:p>
          <a:p>
            <a:pPr eaLnBrk="0" fontAlgn="base" hangingPunct="0">
              <a:lnSpc>
                <a:spcPct val="100000"/>
              </a:lnSpc>
              <a:spcBef>
                <a:spcPct val="0"/>
              </a:spcBef>
              <a:spcAft>
                <a:spcPct val="0"/>
              </a:spcAft>
            </a:pPr>
            <a:r>
              <a:rPr lang="en-US" sz="1600" dirty="0">
                <a:latin typeface="Times New Roman" panose="02020603050405020304" pitchFamily="18" charset="0"/>
                <a:cs typeface="Times New Roman" panose="02020603050405020304" pitchFamily="18" charset="0"/>
              </a:rPr>
              <a:t>Flask</a:t>
            </a:r>
            <a:r>
              <a:rPr lang="en-US" sz="105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render_template</a:t>
            </a:r>
            <a:r>
              <a:rPr lang="en-US" sz="105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request</a:t>
            </a:r>
            <a:r>
              <a:rPr lang="en-US" sz="105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url_for</a:t>
            </a:r>
            <a:r>
              <a:rPr lang="en-US" sz="105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send_from_directory</a:t>
            </a:r>
            <a:endParaRPr lang="en-US" sz="1050" dirty="0">
              <a:latin typeface="Times New Roman" panose="02020603050405020304" pitchFamily="18" charset="0"/>
              <a:cs typeface="Times New Roman" panose="02020603050405020304" pitchFamily="18" charset="0"/>
            </a:endParaRPr>
          </a:p>
          <a:p>
            <a:pPr eaLnBrk="0" fontAlgn="base" hangingPunct="0">
              <a:lnSpc>
                <a:spcPct val="100000"/>
              </a:lnSpc>
              <a:spcBef>
                <a:spcPct val="0"/>
              </a:spcBef>
              <a:spcAft>
                <a:spcPct val="0"/>
              </a:spcAft>
            </a:pPr>
            <a:r>
              <a:rPr lang="en-US" sz="1800" dirty="0">
                <a:latin typeface="Times New Roman" panose="02020603050405020304" pitchFamily="18" charset="0"/>
                <a:cs typeface="Times New Roman" panose="02020603050405020304" pitchFamily="18" charset="0"/>
              </a:rPr>
              <a:t>Used for building web routes, handling file uploads, rendering templates</a:t>
            </a:r>
            <a:r>
              <a:rPr lang="en-US" sz="1800" dirty="0" smtClean="0">
                <a:latin typeface="Times New Roman" panose="02020603050405020304" pitchFamily="18" charset="0"/>
                <a:cs typeface="Times New Roman" panose="02020603050405020304" pitchFamily="18" charset="0"/>
              </a:rPr>
              <a:t>.</a:t>
            </a:r>
          </a:p>
          <a:p>
            <a:pPr marL="0" indent="0" eaLnBrk="0" fontAlgn="base" hangingPunct="0">
              <a:lnSpc>
                <a:spcPct val="100000"/>
              </a:lnSpc>
              <a:spcBef>
                <a:spcPct val="0"/>
              </a:spcBef>
              <a:spcAft>
                <a:spcPct val="0"/>
              </a:spcAft>
              <a:buNone/>
            </a:pPr>
            <a:endParaRPr lang="en-US" sz="1800" dirty="0">
              <a:latin typeface="Times New Roman" panose="02020603050405020304" pitchFamily="18" charset="0"/>
              <a:cs typeface="Times New Roman" panose="02020603050405020304" pitchFamily="18" charset="0"/>
            </a:endParaRPr>
          </a:p>
          <a:p>
            <a:pPr marL="0" lvl="0" indent="0" eaLnBrk="0" fontAlgn="base" hangingPunct="0">
              <a:lnSpc>
                <a:spcPct val="100000"/>
              </a:lnSpc>
              <a:spcBef>
                <a:spcPct val="0"/>
              </a:spcBef>
              <a:spcAft>
                <a:spcPct val="0"/>
              </a:spcAft>
              <a:buNone/>
            </a:pPr>
            <a:r>
              <a:rPr lang="en-US" b="1" dirty="0" err="1" smtClean="0">
                <a:latin typeface="Times New Roman" panose="02020603050405020304" pitchFamily="18" charset="0"/>
                <a:cs typeface="Times New Roman" panose="02020603050405020304" pitchFamily="18" charset="0"/>
              </a:rPr>
              <a:t>Os</a:t>
            </a:r>
            <a:endParaRPr lang="en-US" b="1" dirty="0" smtClean="0">
              <a:latin typeface="Times New Roman" panose="02020603050405020304" pitchFamily="18" charset="0"/>
              <a:cs typeface="Times New Roman" panose="02020603050405020304" pitchFamily="18" charset="0"/>
            </a:endParaRPr>
          </a:p>
          <a:p>
            <a:pPr eaLnBrk="0" fontAlgn="base" hangingPunct="0">
              <a:lnSpc>
                <a:spcPct val="100000"/>
              </a:lnSpc>
              <a:spcBef>
                <a:spcPct val="0"/>
              </a:spcBef>
              <a:spcAft>
                <a:spcPct val="0"/>
              </a:spcAft>
            </a:pPr>
            <a:r>
              <a:rPr lang="en-US" sz="1800" dirty="0" smtClean="0">
                <a:latin typeface="Times New Roman" panose="02020603050405020304" pitchFamily="18" charset="0"/>
                <a:cs typeface="Times New Roman" panose="02020603050405020304" pitchFamily="18" charset="0"/>
              </a:rPr>
              <a:t>For </a:t>
            </a:r>
            <a:r>
              <a:rPr lang="en-US" sz="1800" dirty="0">
                <a:latin typeface="Times New Roman" panose="02020603050405020304" pitchFamily="18" charset="0"/>
                <a:cs typeface="Times New Roman" panose="02020603050405020304" pitchFamily="18" charset="0"/>
              </a:rPr>
              <a:t>file path manipulation and directory </a:t>
            </a:r>
            <a:r>
              <a:rPr lang="en-US" sz="1800" dirty="0" smtClean="0">
                <a:latin typeface="Times New Roman" panose="02020603050405020304" pitchFamily="18" charset="0"/>
                <a:cs typeface="Times New Roman" panose="02020603050405020304" pitchFamily="18" charset="0"/>
              </a:rPr>
              <a:t>checks</a:t>
            </a:r>
          </a:p>
          <a:p>
            <a:pPr marL="0" indent="0" eaLnBrk="0" fontAlgn="base" hangingPunct="0">
              <a:lnSpc>
                <a:spcPct val="100000"/>
              </a:lnSpc>
              <a:spcBef>
                <a:spcPct val="0"/>
              </a:spcBef>
              <a:spcAft>
                <a:spcPct val="0"/>
              </a:spcAft>
              <a:buNone/>
            </a:pPr>
            <a:endParaRPr lang="en-US" sz="1800" dirty="0" smtClean="0">
              <a:latin typeface="Times New Roman" panose="02020603050405020304" pitchFamily="18" charset="0"/>
              <a:cs typeface="Times New Roman" panose="02020603050405020304" pitchFamily="18" charset="0"/>
            </a:endParaRPr>
          </a:p>
          <a:p>
            <a:pPr marL="0" lvl="0" indent="0" eaLnBrk="0" fontAlgn="base" hangingPunct="0">
              <a:lnSpc>
                <a:spcPct val="100000"/>
              </a:lnSpc>
              <a:spcBef>
                <a:spcPct val="0"/>
              </a:spcBef>
              <a:spcAft>
                <a:spcPct val="0"/>
              </a:spcAft>
              <a:buNone/>
            </a:pPr>
            <a:r>
              <a:rPr lang="en-US" sz="2000" b="1" dirty="0" smtClean="0">
                <a:latin typeface="Times New Roman" panose="02020603050405020304" pitchFamily="18" charset="0"/>
                <a:cs typeface="Times New Roman" panose="02020603050405020304" pitchFamily="18" charset="0"/>
              </a:rPr>
              <a:t>cv2</a:t>
            </a:r>
            <a:r>
              <a:rPr lang="en-US" sz="1200" b="1" dirty="0" smtClean="0">
                <a:latin typeface="Times New Roman" panose="02020603050405020304" pitchFamily="18" charset="0"/>
                <a:cs typeface="Times New Roman" panose="02020603050405020304" pitchFamily="18" charset="0"/>
              </a:rPr>
              <a:t> </a:t>
            </a:r>
            <a:r>
              <a:rPr lang="en-US" sz="1200" b="1" dirty="0">
                <a:latin typeface="Times New Roman" panose="02020603050405020304" pitchFamily="18" charset="0"/>
                <a:cs typeface="Times New Roman" panose="02020603050405020304" pitchFamily="18" charset="0"/>
              </a:rPr>
              <a:t>(</a:t>
            </a:r>
            <a:r>
              <a:rPr lang="en-US" sz="1200" b="1" dirty="0" err="1">
                <a:latin typeface="Times New Roman" panose="02020603050405020304" pitchFamily="18" charset="0"/>
                <a:cs typeface="Times New Roman" panose="02020603050405020304" pitchFamily="18" charset="0"/>
              </a:rPr>
              <a:t>OpenCV</a:t>
            </a:r>
            <a:r>
              <a:rPr lang="en-US" sz="1200" b="1" dirty="0">
                <a:latin typeface="Times New Roman" panose="02020603050405020304" pitchFamily="18" charset="0"/>
                <a:cs typeface="Times New Roman" panose="02020603050405020304" pitchFamily="18" charset="0"/>
              </a:rPr>
              <a:t>)</a:t>
            </a:r>
            <a:endParaRPr lang="en-US" sz="3600" dirty="0">
              <a:latin typeface="Times New Roman" panose="02020603050405020304" pitchFamily="18" charset="0"/>
              <a:cs typeface="Times New Roman" panose="02020603050405020304" pitchFamily="18" charset="0"/>
            </a:endParaRPr>
          </a:p>
          <a:p>
            <a:pPr marL="0" lvl="0" indent="0" eaLnBrk="0" fontAlgn="base" hangingPunct="0">
              <a:lnSpc>
                <a:spcPct val="100000"/>
              </a:lnSpc>
              <a:spcBef>
                <a:spcPct val="0"/>
              </a:spcBef>
              <a:spcAft>
                <a:spcPct val="0"/>
              </a:spcAft>
              <a:buFontTx/>
              <a:buChar char="•"/>
            </a:pPr>
            <a:r>
              <a:rPr lang="en-US" sz="1800" dirty="0" smtClean="0">
                <a:latin typeface="Times New Roman" panose="02020603050405020304" pitchFamily="18" charset="0"/>
                <a:cs typeface="Times New Roman" panose="02020603050405020304" pitchFamily="18" charset="0"/>
              </a:rPr>
              <a:t>  Reads </a:t>
            </a:r>
            <a:r>
              <a:rPr lang="en-US" sz="1800" dirty="0">
                <a:latin typeface="Times New Roman" panose="02020603050405020304" pitchFamily="18" charset="0"/>
                <a:cs typeface="Times New Roman" panose="02020603050405020304" pitchFamily="18" charset="0"/>
              </a:rPr>
              <a:t>and writes image files, used for drawing bounding boxes</a:t>
            </a:r>
            <a:r>
              <a:rPr lang="en-US" sz="1800" dirty="0" smtClean="0">
                <a:latin typeface="Times New Roman" panose="02020603050405020304" pitchFamily="18" charset="0"/>
                <a:cs typeface="Times New Roman" panose="02020603050405020304" pitchFamily="18" charset="0"/>
              </a:rPr>
              <a:t>.</a:t>
            </a:r>
          </a:p>
          <a:p>
            <a:pPr marL="0" lvl="0" indent="0" eaLnBrk="0" fontAlgn="base" hangingPunct="0">
              <a:lnSpc>
                <a:spcPct val="100000"/>
              </a:lnSpc>
              <a:spcBef>
                <a:spcPct val="0"/>
              </a:spcBef>
              <a:spcAft>
                <a:spcPct val="0"/>
              </a:spcAft>
              <a:buNone/>
            </a:pPr>
            <a:endParaRPr lang="en-US" sz="1800" dirty="0">
              <a:latin typeface="Times New Roman" panose="02020603050405020304" pitchFamily="18" charset="0"/>
              <a:cs typeface="Times New Roman" panose="02020603050405020304" pitchFamily="18" charset="0"/>
            </a:endParaRPr>
          </a:p>
          <a:p>
            <a:pPr marL="0" indent="0" eaLnBrk="0" fontAlgn="base" hangingPunct="0">
              <a:lnSpc>
                <a:spcPct val="100000"/>
              </a:lnSpc>
              <a:spcBef>
                <a:spcPct val="0"/>
              </a:spcBef>
              <a:spcAft>
                <a:spcPct val="0"/>
              </a:spcAft>
              <a:buNone/>
            </a:pPr>
            <a:r>
              <a:rPr lang="en-US" sz="2400" b="1" dirty="0">
                <a:latin typeface="Times New Roman" panose="02020603050405020304" pitchFamily="18" charset="0"/>
                <a:cs typeface="Times New Roman" panose="02020603050405020304" pitchFamily="18" charset="0"/>
              </a:rPr>
              <a:t>g</a:t>
            </a:r>
            <a:r>
              <a:rPr lang="en-US" sz="2400" b="1" dirty="0" smtClean="0">
                <a:latin typeface="Times New Roman" panose="02020603050405020304" pitchFamily="18" charset="0"/>
                <a:cs typeface="Times New Roman" panose="02020603050405020304" pitchFamily="18" charset="0"/>
              </a:rPr>
              <a:t>4f.client</a:t>
            </a:r>
            <a:endParaRPr lang="en-US" sz="2400" b="1" dirty="0">
              <a:latin typeface="Times New Roman" panose="02020603050405020304" pitchFamily="18" charset="0"/>
              <a:cs typeface="Times New Roman" panose="02020603050405020304" pitchFamily="18" charset="0"/>
            </a:endParaRPr>
          </a:p>
          <a:p>
            <a:pPr marL="0" lvl="0" indent="0" eaLnBrk="0" fontAlgn="base" hangingPunct="0">
              <a:lnSpc>
                <a:spcPct val="100000"/>
              </a:lnSpc>
              <a:spcBef>
                <a:spcPct val="0"/>
              </a:spcBef>
              <a:spcAft>
                <a:spcPct val="0"/>
              </a:spcAft>
              <a:buFontTx/>
              <a:buChar char="•"/>
            </a:pPr>
            <a:r>
              <a:rPr lang="en-US" sz="2000" dirty="0">
                <a:latin typeface="Times New Roman" panose="02020603050405020304" pitchFamily="18" charset="0"/>
                <a:cs typeface="Times New Roman" panose="02020603050405020304" pitchFamily="18" charset="0"/>
              </a:rPr>
              <a:t>Client</a:t>
            </a:r>
            <a:r>
              <a:rPr lang="en-US" sz="800"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For calling GPT-based responses via </a:t>
            </a:r>
            <a:r>
              <a:rPr lang="en-US" sz="2000" dirty="0">
                <a:latin typeface="Times New Roman" panose="02020603050405020304" pitchFamily="18" charset="0"/>
                <a:cs typeface="Times New Roman" panose="02020603050405020304" pitchFamily="18" charset="0"/>
              </a:rPr>
              <a:t>gpt-4o-mini</a:t>
            </a:r>
            <a:r>
              <a:rPr lang="en-US" sz="800" dirty="0" smtClean="0"/>
              <a:t>.</a:t>
            </a:r>
          </a:p>
          <a:p>
            <a:pPr marL="0" lvl="0" indent="0" eaLnBrk="0" fontAlgn="base" hangingPunct="0">
              <a:lnSpc>
                <a:spcPct val="100000"/>
              </a:lnSpc>
              <a:spcBef>
                <a:spcPct val="0"/>
              </a:spcBef>
              <a:spcAft>
                <a:spcPct val="0"/>
              </a:spcAft>
              <a:buNone/>
            </a:pPr>
            <a:endParaRPr lang="en-US" sz="1800" dirty="0">
              <a:latin typeface="Arial" panose="020B0604020202020204" pitchFamily="34" charset="0"/>
            </a:endParaRPr>
          </a:p>
          <a:p>
            <a:pPr marL="0" indent="0" eaLnBrk="0" fontAlgn="base" hangingPunct="0">
              <a:lnSpc>
                <a:spcPct val="100000"/>
              </a:lnSpc>
              <a:spcBef>
                <a:spcPct val="0"/>
              </a:spcBef>
              <a:spcAft>
                <a:spcPct val="0"/>
              </a:spcAft>
              <a:buNone/>
            </a:pPr>
            <a:r>
              <a:rPr lang="en-US" sz="2000" b="1" dirty="0">
                <a:latin typeface="Times New Roman" panose="02020603050405020304" pitchFamily="18" charset="0"/>
                <a:cs typeface="Times New Roman" panose="02020603050405020304" pitchFamily="18" charset="0"/>
              </a:rPr>
              <a:t>collections</a:t>
            </a:r>
          </a:p>
          <a:p>
            <a:pPr marL="0" indent="0" eaLnBrk="0" fontAlgn="base" hangingPunct="0">
              <a:lnSpc>
                <a:spcPct val="100000"/>
              </a:lnSpc>
              <a:spcBef>
                <a:spcPct val="0"/>
              </a:spcBef>
              <a:spcAft>
                <a:spcPct val="0"/>
              </a:spcAft>
              <a:buFontTx/>
              <a:buChar char="•"/>
            </a:pPr>
            <a:r>
              <a:rPr lang="en-US" sz="2000" dirty="0">
                <a:latin typeface="Times New Roman" panose="02020603050405020304" pitchFamily="18" charset="0"/>
                <a:cs typeface="Times New Roman" panose="02020603050405020304" pitchFamily="18" charset="0"/>
              </a:rPr>
              <a:t>Counter: To count detected class names from YOLO results.</a:t>
            </a:r>
          </a:p>
          <a:p>
            <a:pPr marL="0" lvl="0" indent="0" eaLnBrk="0" fontAlgn="base" hangingPunct="0">
              <a:lnSpc>
                <a:spcPct val="100000"/>
              </a:lnSpc>
              <a:spcBef>
                <a:spcPct val="0"/>
              </a:spcBef>
              <a:spcAft>
                <a:spcPct val="0"/>
              </a:spcAft>
              <a:buNone/>
            </a:pPr>
            <a:endParaRPr lang="en-US" sz="1800" dirty="0">
              <a:latin typeface="Arial" panose="020B0604020202020204" pitchFamily="34" charset="0"/>
            </a:endParaRPr>
          </a:p>
          <a:p>
            <a:pPr marL="0" lvl="0" indent="0" eaLnBrk="0" fontAlgn="base" hangingPunct="0">
              <a:lnSpc>
                <a:spcPct val="100000"/>
              </a:lnSpc>
              <a:spcBef>
                <a:spcPct val="0"/>
              </a:spcBef>
              <a:spcAft>
                <a:spcPct val="0"/>
              </a:spcAft>
              <a:buNone/>
            </a:pPr>
            <a:endParaRPr lang="en-US" sz="5400" dirty="0">
              <a:latin typeface="Arial" panose="020B0604020202020204" pitchFamily="34" charset="0"/>
            </a:endParaRPr>
          </a:p>
          <a:p>
            <a:pPr marL="0" lvl="0" indent="0" eaLnBrk="0" fontAlgn="base" hangingPunct="0">
              <a:lnSpc>
                <a:spcPct val="100000"/>
              </a:lnSpc>
              <a:spcBef>
                <a:spcPct val="0"/>
              </a:spcBef>
              <a:spcAft>
                <a:spcPct val="0"/>
              </a:spcAft>
              <a:buNone/>
            </a:pPr>
            <a:endParaRPr lang="en-US" sz="5400" dirty="0">
              <a:latin typeface="Arial" panose="020B0604020202020204" pitchFamily="34" charset="0"/>
            </a:endParaRPr>
          </a:p>
          <a:p>
            <a:pPr marL="0" lvl="0" indent="0" eaLnBrk="0" fontAlgn="base" hangingPunct="0">
              <a:lnSpc>
                <a:spcPct val="100000"/>
              </a:lnSpc>
              <a:spcBef>
                <a:spcPct val="0"/>
              </a:spcBef>
              <a:spcAft>
                <a:spcPct val="0"/>
              </a:spcAft>
              <a:buNone/>
            </a:pPr>
            <a:endParaRPr lang="en-US" sz="2000" dirty="0">
              <a:latin typeface="Arial" panose="020B0604020202020204" pitchFamily="34" charset="0"/>
            </a:endParaRPr>
          </a:p>
          <a:p>
            <a:pPr marL="0" lvl="0" indent="0" eaLnBrk="0" fontAlgn="base" hangingPunct="0">
              <a:lnSpc>
                <a:spcPct val="100000"/>
              </a:lnSpc>
              <a:spcBef>
                <a:spcPct val="0"/>
              </a:spcBef>
              <a:spcAft>
                <a:spcPct val="0"/>
              </a:spcAft>
              <a:buNone/>
            </a:pPr>
            <a:endParaRPr lang="en-US" sz="20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97759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1125</TotalTime>
  <Words>822</Words>
  <Application>Microsoft Office PowerPoint</Application>
  <PresentationFormat>On-screen Show (4:3)</PresentationFormat>
  <Paragraphs>81</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Latha</vt:lpstr>
      <vt:lpstr>Times New Roman</vt:lpstr>
      <vt:lpstr>Wingdings</vt:lpstr>
      <vt:lpstr>Office Theme</vt:lpstr>
      <vt:lpstr>PLANT DISEASE PREDICTION AND FERTILIZER RECOMMENDATION</vt:lpstr>
      <vt:lpstr>ABSTRACT</vt:lpstr>
      <vt:lpstr>INTRODUCTION </vt:lpstr>
      <vt:lpstr>EXISTING SYSTEM </vt:lpstr>
      <vt:lpstr>MY SOLUTION BASED PROBLEM STATEMENT</vt:lpstr>
      <vt:lpstr>PROPOSED SYSTEM </vt:lpstr>
      <vt:lpstr>YOLO ALGORITHM </vt:lpstr>
      <vt:lpstr>SOFTWARE REQUIREMENTS </vt:lpstr>
      <vt:lpstr>REQUIRED PYTHON MODULES</vt:lpstr>
      <vt:lpstr>SCREENSHOT</vt:lpstr>
      <vt:lpstr>PowerPoint Presentation</vt:lpstr>
      <vt:lpstr>CONCLUSION</vt:lpstr>
      <vt:lpstr>THANK YOU</vt:lpstr>
      <vt:lpstr>SYSTEM REQUIREMENTS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 LEAF DISEASE PREDICTION USING DEEP LEARNING</dc:title>
  <dc:creator>Admin</dc:creator>
  <cp:lastModifiedBy>Microsoft account</cp:lastModifiedBy>
  <cp:revision>37</cp:revision>
  <dcterms:created xsi:type="dcterms:W3CDTF">2024-02-07T09:48:53Z</dcterms:created>
  <dcterms:modified xsi:type="dcterms:W3CDTF">2025-07-20T13:09:50Z</dcterms:modified>
</cp:coreProperties>
</file>

<file path=docProps/thumbnail.jpeg>
</file>